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ags/tag2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4.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5.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6.xml" ContentType="application/vnd.openxmlformats-officedocument.them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7.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1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81" r:id="rId1"/>
    <p:sldMasterId id="2147484370" r:id="rId2"/>
    <p:sldMasterId id="2147484710" r:id="rId3"/>
    <p:sldMasterId id="2147484871" r:id="rId4"/>
    <p:sldMasterId id="2147484929" r:id="rId5"/>
    <p:sldMasterId id="2147485008" r:id="rId6"/>
    <p:sldMasterId id="2147485013" r:id="rId7"/>
  </p:sldMasterIdLst>
  <p:notesMasterIdLst>
    <p:notesMasterId r:id="rId31"/>
  </p:notesMasterIdLst>
  <p:handoutMasterIdLst>
    <p:handoutMasterId r:id="rId32"/>
  </p:handoutMasterIdLst>
  <p:sldIdLst>
    <p:sldId id="2194" r:id="rId8"/>
    <p:sldId id="2293" r:id="rId9"/>
    <p:sldId id="2282" r:id="rId10"/>
    <p:sldId id="2294" r:id="rId11"/>
    <p:sldId id="2298" r:id="rId12"/>
    <p:sldId id="2301" r:id="rId13"/>
    <p:sldId id="2305" r:id="rId14"/>
    <p:sldId id="2309" r:id="rId15"/>
    <p:sldId id="2308" r:id="rId16"/>
    <p:sldId id="2304" r:id="rId17"/>
    <p:sldId id="2286" r:id="rId18"/>
    <p:sldId id="2299" r:id="rId19"/>
    <p:sldId id="2300" r:id="rId20"/>
    <p:sldId id="2302" r:id="rId21"/>
    <p:sldId id="2303" r:id="rId22"/>
    <p:sldId id="2283" r:id="rId23"/>
    <p:sldId id="2306" r:id="rId24"/>
    <p:sldId id="2291" r:id="rId25"/>
    <p:sldId id="2290" r:id="rId26"/>
    <p:sldId id="2280" r:id="rId27"/>
    <p:sldId id="2281" r:id="rId28"/>
    <p:sldId id="2285" r:id="rId29"/>
    <p:sldId id="2307" r:id="rId30"/>
  </p:sldIdLst>
  <p:sldSz cx="12192000" cy="6858000"/>
  <p:notesSz cx="6896100" cy="10033000"/>
  <p:custDataLst>
    <p:tags r:id="rId33"/>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4C7028C4-D1A7-4843-8251-7F5C5D92ACDC}">
          <p14:sldIdLst>
            <p14:sldId id="2194"/>
            <p14:sldId id="2293"/>
            <p14:sldId id="2282"/>
            <p14:sldId id="2294"/>
            <p14:sldId id="2298"/>
            <p14:sldId id="2301"/>
            <p14:sldId id="2305"/>
            <p14:sldId id="2309"/>
            <p14:sldId id="2308"/>
            <p14:sldId id="2304"/>
            <p14:sldId id="2286"/>
            <p14:sldId id="2299"/>
            <p14:sldId id="2300"/>
            <p14:sldId id="2302"/>
            <p14:sldId id="2303"/>
            <p14:sldId id="2283"/>
            <p14:sldId id="2306"/>
            <p14:sldId id="2291"/>
            <p14:sldId id="2290"/>
            <p14:sldId id="2280"/>
            <p14:sldId id="2281"/>
            <p14:sldId id="2285"/>
            <p14:sldId id="2307"/>
          </p14:sldIdLst>
        </p14:section>
      </p14:sectionLst>
    </p:ext>
    <p:ext uri="{EFAFB233-063F-42B5-8137-9DF3F51BA10A}">
      <p15:sldGuideLst xmlns:p15="http://schemas.microsoft.com/office/powerpoint/2012/main">
        <p15:guide id="11" orient="horz" pos="2931" userDrawn="1">
          <p15:clr>
            <a:srgbClr val="A4A3A4"/>
          </p15:clr>
        </p15:guide>
        <p15:guide id="12" orient="horz" pos="1865" userDrawn="1">
          <p15:clr>
            <a:srgbClr val="A4A3A4"/>
          </p15:clr>
        </p15:guide>
        <p15:guide id="14" orient="horz" pos="3045" userDrawn="1">
          <p15:clr>
            <a:srgbClr val="A4A3A4"/>
          </p15:clr>
        </p15:guide>
        <p15:guide id="16" orient="horz" pos="2387" userDrawn="1">
          <p15:clr>
            <a:srgbClr val="A4A3A4"/>
          </p15:clr>
        </p15:guide>
        <p15:guide id="18" orient="horz" pos="1412" userDrawn="1">
          <p15:clr>
            <a:srgbClr val="A4A3A4"/>
          </p15:clr>
        </p15:guide>
        <p15:guide id="19" pos="4815" userDrawn="1">
          <p15:clr>
            <a:srgbClr val="A4A3A4"/>
          </p15:clr>
        </p15:guide>
        <p15:guide id="20" pos="1617" userDrawn="1">
          <p15:clr>
            <a:srgbClr val="A4A3A4"/>
          </p15:clr>
        </p15:guide>
        <p15:guide id="21" pos="3137" userDrawn="1">
          <p15:clr>
            <a:srgbClr val="A4A3A4"/>
          </p15:clr>
        </p15:guide>
        <p15:guide id="22" pos="6380" userDrawn="1">
          <p15:clr>
            <a:srgbClr val="A4A3A4"/>
          </p15:clr>
        </p15:guide>
        <p15:guide id="24" pos="5450" userDrawn="1">
          <p15:clr>
            <a:srgbClr val="A4A3A4"/>
          </p15:clr>
        </p15:guide>
        <p15:guide id="25" orient="horz" pos="1729"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guide id="3" orient="horz" pos="3161">
          <p15:clr>
            <a:srgbClr val="A4A3A4"/>
          </p15:clr>
        </p15:guide>
        <p15:guide id="4" pos="217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lett, Robin (AE - Abu Dhabi)" initials="TR(-AD" lastIdx="10" clrIdx="0">
    <p:extLst>
      <p:ext uri="{19B8F6BF-5375-455C-9EA6-DF929625EA0E}">
        <p15:presenceInfo xmlns:p15="http://schemas.microsoft.com/office/powerpoint/2012/main" userId="S-1-5-21-2094927150-201071529-617630493-1204762" providerId="AD"/>
      </p:ext>
    </p:extLst>
  </p:cmAuthor>
  <p:cmAuthor id="2" name="Morar, Bhavesh (AE - Dubai)" initials="MB(-D" lastIdx="5" clrIdx="1">
    <p:extLst>
      <p:ext uri="{19B8F6BF-5375-455C-9EA6-DF929625EA0E}">
        <p15:presenceInfo xmlns:p15="http://schemas.microsoft.com/office/powerpoint/2012/main" userId="S-1-5-21-2094927150-201071529-617630493-1219346" providerId="AD"/>
      </p:ext>
    </p:extLst>
  </p:cmAuthor>
  <p:cmAuthor id="3" name="Kilani, Maher (AE - Abu Dhabi)" initials="KM(-AD" lastIdx="2" clrIdx="2">
    <p:extLst>
      <p:ext uri="{19B8F6BF-5375-455C-9EA6-DF929625EA0E}">
        <p15:presenceInfo xmlns:p15="http://schemas.microsoft.com/office/powerpoint/2012/main" userId="S-1-5-21-2094927150-201071529-617630493-550753" providerId="AD"/>
      </p:ext>
    </p:extLst>
  </p:cmAuthor>
  <p:cmAuthor id="4" name="Ahmed, Arzoo (AE - Dubai)" initials="AA(-D" lastIdx="28" clrIdx="3">
    <p:extLst>
      <p:ext uri="{19B8F6BF-5375-455C-9EA6-DF929625EA0E}">
        <p15:presenceInfo xmlns:p15="http://schemas.microsoft.com/office/powerpoint/2012/main" userId="Ahmed, Arzoo (AE - Dub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99"/>
    <a:srgbClr val="99FF66"/>
    <a:srgbClr val="94CDED"/>
    <a:srgbClr val="7F7F7F"/>
    <a:srgbClr val="046A38"/>
    <a:srgbClr val="012169"/>
    <a:srgbClr val="86BC25"/>
    <a:srgbClr val="0097A9"/>
    <a:srgbClr val="007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autoAdjust="0"/>
    <p:restoredTop sz="83770" autoAdjust="0"/>
  </p:normalViewPr>
  <p:slideViewPr>
    <p:cSldViewPr snapToGrid="0" showGuides="1">
      <p:cViewPr varScale="1">
        <p:scale>
          <a:sx n="54" d="100"/>
          <a:sy n="54" d="100"/>
        </p:scale>
        <p:origin x="1112" y="56"/>
      </p:cViewPr>
      <p:guideLst>
        <p:guide orient="horz" pos="2931"/>
        <p:guide orient="horz" pos="1865"/>
        <p:guide orient="horz" pos="3045"/>
        <p:guide orient="horz" pos="2387"/>
        <p:guide orient="horz" pos="1412"/>
        <p:guide pos="4815"/>
        <p:guide pos="1617"/>
        <p:guide pos="3137"/>
        <p:guide pos="6380"/>
        <p:guide pos="5450"/>
        <p:guide orient="horz" pos="1729"/>
      </p:guideLst>
    </p:cSldViewPr>
  </p:slideViewPr>
  <p:outlineViewPr>
    <p:cViewPr>
      <p:scale>
        <a:sx n="33" d="100"/>
        <a:sy n="33" d="100"/>
      </p:scale>
      <p:origin x="0" y="-59190"/>
    </p:cViewPr>
  </p:outlineViewPr>
  <p:notesTextViewPr>
    <p:cViewPr>
      <p:scale>
        <a:sx n="3" d="2"/>
        <a:sy n="3" d="2"/>
      </p:scale>
      <p:origin x="0" y="0"/>
    </p:cViewPr>
  </p:notesTextViewPr>
  <p:sorterViewPr>
    <p:cViewPr>
      <p:scale>
        <a:sx n="20" d="100"/>
        <a:sy n="20" d="100"/>
      </p:scale>
      <p:origin x="0" y="0"/>
    </p:cViewPr>
  </p:sorterViewPr>
  <p:notesViewPr>
    <p:cSldViewPr snapToGrid="0" showGuides="1">
      <p:cViewPr varScale="1">
        <p:scale>
          <a:sx n="46" d="100"/>
          <a:sy n="46" d="100"/>
        </p:scale>
        <p:origin x="-3102" y="-120"/>
      </p:cViewPr>
      <p:guideLst>
        <p:guide orient="horz" pos="3110"/>
        <p:guide pos="2124"/>
        <p:guide orient="horz" pos="3161"/>
        <p:guide pos="21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6"/>
            <a:ext cx="2988515" cy="501105"/>
          </a:xfrm>
          <a:prstGeom prst="rect">
            <a:avLst/>
          </a:prstGeom>
        </p:spPr>
        <p:txBody>
          <a:bodyPr vert="horz" lIns="94991" tIns="47497" rIns="94991" bIns="4749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06046" y="6"/>
            <a:ext cx="2988515" cy="501105"/>
          </a:xfrm>
          <a:prstGeom prst="rect">
            <a:avLst/>
          </a:prstGeom>
        </p:spPr>
        <p:txBody>
          <a:bodyPr vert="horz" lIns="94991" tIns="47497" rIns="94991" bIns="47497" rtlCol="0"/>
          <a:lstStyle>
            <a:lvl1pPr algn="r">
              <a:defRPr sz="1100"/>
            </a:lvl1pPr>
          </a:lstStyle>
          <a:p>
            <a:fld id="{B4AD245C-091B-44E2-BFB0-BD94217887F7}" type="datetimeFigureOut">
              <a:rPr lang="en-US" smtClean="0">
                <a:latin typeface="Arial" panose="020B0604020202020204" pitchFamily="34" charset="0"/>
              </a:rPr>
              <a:pPr/>
              <a:t>1/14/2019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9" y="9530344"/>
            <a:ext cx="2988515" cy="501105"/>
          </a:xfrm>
          <a:prstGeom prst="rect">
            <a:avLst/>
          </a:prstGeom>
        </p:spPr>
        <p:txBody>
          <a:bodyPr vert="horz" lIns="94991" tIns="47497" rIns="94991" bIns="4749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06046" y="9530344"/>
            <a:ext cx="2988515" cy="501105"/>
          </a:xfrm>
          <a:prstGeom prst="rect">
            <a:avLst/>
          </a:prstGeom>
        </p:spPr>
        <p:txBody>
          <a:bodyPr vert="horz" lIns="94991" tIns="47497" rIns="94991" bIns="47497" rtlCol="0" anchor="b"/>
          <a:lstStyle>
            <a:lvl1pPr algn="r">
              <a:defRPr sz="1100"/>
            </a:lvl1pPr>
          </a:lstStyle>
          <a:p>
            <a:fld id="{9A913F39-CFF6-40F1-84D1-700840B41EAB}"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88310" cy="501650"/>
          </a:xfrm>
          <a:prstGeom prst="rect">
            <a:avLst/>
          </a:prstGeom>
        </p:spPr>
        <p:txBody>
          <a:bodyPr vert="horz" lIns="102897" tIns="51448" rIns="102897" bIns="5144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06197" y="3"/>
            <a:ext cx="2988310" cy="501650"/>
          </a:xfrm>
          <a:prstGeom prst="rect">
            <a:avLst/>
          </a:prstGeom>
        </p:spPr>
        <p:txBody>
          <a:bodyPr vert="horz" lIns="102897" tIns="51448" rIns="102897" bIns="51448" rtlCol="0"/>
          <a:lstStyle>
            <a:lvl1pPr algn="r">
              <a:defRPr sz="1200">
                <a:latin typeface="Arial" panose="020B0604020202020204" pitchFamily="34" charset="0"/>
              </a:defRPr>
            </a:lvl1pPr>
          </a:lstStyle>
          <a:p>
            <a:fld id="{0BA5BBE4-AEA3-489A-A28E-0C2FAF2506E3}" type="datetimeFigureOut">
              <a:rPr lang="en-US" smtClean="0"/>
              <a:pPr/>
              <a:t>1/14/2019</a:t>
            </a:fld>
            <a:endParaRPr lang="en-US" dirty="0"/>
          </a:p>
        </p:txBody>
      </p:sp>
      <p:sp>
        <p:nvSpPr>
          <p:cNvPr id="4" name="Slide Image Placeholder 3"/>
          <p:cNvSpPr>
            <a:spLocks noGrp="1" noRot="1" noChangeAspect="1"/>
          </p:cNvSpPr>
          <p:nvPr>
            <p:ph type="sldImg" idx="2"/>
          </p:nvPr>
        </p:nvSpPr>
        <p:spPr>
          <a:xfrm>
            <a:off x="107950" y="754063"/>
            <a:ext cx="6680200" cy="3759200"/>
          </a:xfrm>
          <a:prstGeom prst="rect">
            <a:avLst/>
          </a:prstGeom>
          <a:noFill/>
          <a:ln w="12700">
            <a:solidFill>
              <a:prstClr val="black"/>
            </a:solidFill>
          </a:ln>
        </p:spPr>
        <p:txBody>
          <a:bodyPr vert="horz" lIns="102897" tIns="51448" rIns="102897" bIns="51448" rtlCol="0" anchor="ctr"/>
          <a:lstStyle/>
          <a:p>
            <a:endParaRPr lang="en-GB" dirty="0"/>
          </a:p>
        </p:txBody>
      </p:sp>
      <p:sp>
        <p:nvSpPr>
          <p:cNvPr id="5" name="Notes Placeholder 4"/>
          <p:cNvSpPr>
            <a:spLocks noGrp="1"/>
          </p:cNvSpPr>
          <p:nvPr>
            <p:ph type="body" sz="quarter" idx="3"/>
          </p:nvPr>
        </p:nvSpPr>
        <p:spPr>
          <a:xfrm>
            <a:off x="689611" y="4765680"/>
            <a:ext cx="5516880" cy="4514849"/>
          </a:xfrm>
          <a:prstGeom prst="rect">
            <a:avLst/>
          </a:prstGeom>
        </p:spPr>
        <p:txBody>
          <a:bodyPr vert="horz" lIns="102897" tIns="51448" rIns="102897" bIns="5144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529613"/>
            <a:ext cx="2988310" cy="501650"/>
          </a:xfrm>
          <a:prstGeom prst="rect">
            <a:avLst/>
          </a:prstGeom>
        </p:spPr>
        <p:txBody>
          <a:bodyPr vert="horz" lIns="102897" tIns="51448" rIns="102897" bIns="5144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06197" y="9529613"/>
            <a:ext cx="2988310" cy="501650"/>
          </a:xfrm>
          <a:prstGeom prst="rect">
            <a:avLst/>
          </a:prstGeom>
        </p:spPr>
        <p:txBody>
          <a:bodyPr vert="horz" lIns="102897" tIns="51448" rIns="102897" bIns="5144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ric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The_Use_of_Knowledge_in_Society#cite_note-kauffman-6" TargetMode="External"/><Relationship Id="rId5" Type="http://schemas.openxmlformats.org/officeDocument/2006/relationships/hyperlink" Target="https://en.wikipedia.org/wiki/Free_market" TargetMode="External"/><Relationship Id="rId4" Type="http://schemas.openxmlformats.org/officeDocument/2006/relationships/hyperlink" Target="https://en.wikipedia.org/wiki/The_Use_of_Knowledge_in_Society#cite_note-book1-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 y="769938"/>
            <a:ext cx="6835775" cy="38465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i="1" u="sng" dirty="0" smtClean="0">
                <a:solidFill>
                  <a:prstClr val="black"/>
                </a:solidFill>
                <a:ea typeface="Open Sans" panose="020B0606030504020204" pitchFamily="34" charset="0"/>
                <a:cs typeface="Open Sans" panose="020B0606030504020204" pitchFamily="34" charset="0"/>
              </a:rPr>
              <a:t>Discussion points:</a:t>
            </a:r>
            <a:endParaRPr lang="en-GB" sz="1600" i="1" dirty="0" smtClean="0">
              <a:solidFill>
                <a:prstClr val="black"/>
              </a:solidFill>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i="1" dirty="0" smtClean="0">
                <a:solidFill>
                  <a:prstClr val="black"/>
                </a:solidFill>
                <a:ea typeface="Open Sans" panose="020B0606030504020204" pitchFamily="34" charset="0"/>
                <a:cs typeface="Open Sans" panose="020B0606030504020204" pitchFamily="34" charset="0"/>
              </a:rPr>
              <a:t>Proof Of Authority (</a:t>
            </a:r>
            <a:r>
              <a:rPr lang="en-GB" sz="1600" i="1" dirty="0" err="1" smtClean="0">
                <a:solidFill>
                  <a:prstClr val="black"/>
                </a:solidFill>
                <a:ea typeface="Open Sans" panose="020B0606030504020204" pitchFamily="34" charset="0"/>
                <a:cs typeface="Open Sans" panose="020B0606030504020204" pitchFamily="34" charset="0"/>
              </a:rPr>
              <a:t>PoA</a:t>
            </a:r>
            <a:r>
              <a:rPr lang="en-GB" sz="1600" i="1" dirty="0" smtClean="0">
                <a:solidFill>
                  <a:prstClr val="black"/>
                </a:solidFill>
                <a:ea typeface="Open Sans" panose="020B0606030504020204" pitchFamily="34" charset="0"/>
                <a:cs typeface="Open Sans" panose="020B0606030504020204" pitchFamily="34" charset="0"/>
              </a:rPr>
              <a:t>) mode which will deliver sufficient scale and security while still being an open ledger</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82773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1" u="sng" strike="noStrike" kern="1200" cap="none" spc="0" normalizeH="0" baseline="0" noProof="0" dirty="0" smtClean="0">
                <a:ln>
                  <a:noFill/>
                </a:ln>
                <a:solidFill>
                  <a:prstClr val="black"/>
                </a:solidFill>
                <a:effectLst/>
                <a:uLnTx/>
                <a:uFillTx/>
                <a:latin typeface="DIN Pro Light"/>
                <a:ea typeface="Open Sans" panose="020B0606030504020204" pitchFamily="34" charset="0"/>
                <a:cs typeface="Open Sans" panose="020B0606030504020204" pitchFamily="34" charset="0"/>
              </a:rPr>
              <a:t>Discussion points:</a:t>
            </a:r>
            <a:endParaRPr kumimoji="0" lang="en-GB" sz="1600" b="0" i="1" u="none" strike="noStrike" kern="1200" cap="none" spc="0" normalizeH="0" baseline="0" noProof="0" dirty="0" smtClean="0">
              <a:ln>
                <a:noFill/>
              </a:ln>
              <a:solidFill>
                <a:prstClr val="black"/>
              </a:solidFill>
              <a:effectLst/>
              <a:uLnTx/>
              <a:uFillTx/>
              <a:latin typeface="DIN Pro Light"/>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DIN Pro Light"/>
                <a:ea typeface="+mn-ea"/>
                <a:cs typeface="+mn-cs"/>
              </a:rPr>
              <a:t>Private &amp; Public blockchain considerations need to be discussed on each criteria regarding customer service, risk reputation, financial chargebacks and the establishment of how industry consortia could or should be employed in a future market.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DIN Pro Light"/>
                <a:ea typeface="+mn-ea"/>
                <a:cs typeface="+mn-cs"/>
              </a:rPr>
              <a:t>While this can hide data, no version of this could be truly global.</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1" u="none" strike="noStrike" kern="1200" cap="none" spc="0" normalizeH="0" baseline="0" noProof="0" dirty="0" smtClean="0">
                <a:ln>
                  <a:noFill/>
                </a:ln>
                <a:solidFill>
                  <a:prstClr val="black"/>
                </a:solidFill>
                <a:effectLst/>
                <a:uLnTx/>
                <a:uFillTx/>
                <a:latin typeface="DIN Pro Light"/>
                <a:ea typeface="+mn-ea"/>
                <a:cs typeface="+mn-cs"/>
              </a:rPr>
              <a:t>For all practical purpose, this solution is a distributed version of centralized database will multiple access controls and limited transparency</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2527474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417498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3215236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b="0" i="0" kern="1200" dirty="0" smtClean="0">
                <a:solidFill>
                  <a:schemeClr val="tx1"/>
                </a:solidFill>
                <a:effectLst/>
                <a:latin typeface="Arial" panose="020B0604020202020204" pitchFamily="34" charset="0"/>
                <a:ea typeface="+mn-ea"/>
                <a:cs typeface="+mn-cs"/>
              </a:rPr>
              <a:t>Notes: </a:t>
            </a:r>
          </a:p>
          <a:p>
            <a:endParaRPr lang="en-US" sz="1600" b="0"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Think of it like a puzzle.  Each node holds a piece to this puzzle, but each piece is useless without all of the others.  Moreover, the nodes’ operators don’t know the picture that all of the pieces make.  The user accessing Enigma to store her data, however, does know what the picture is, and with it, she can retrieve all of the pieces to reconstruct this picture when she wants.</a:t>
            </a:r>
          </a:p>
          <a:p>
            <a:endParaRPr lang="en-US" sz="1600" b="0" i="0" kern="1200" dirty="0" smtClean="0">
              <a:solidFill>
                <a:schemeClr val="tx1"/>
              </a:solidFill>
              <a:effectLst/>
              <a:latin typeface="Arial" panose="020B0604020202020204" pitchFamily="34" charset="0"/>
              <a:ea typeface="+mn-ea"/>
              <a:cs typeface="+mn-cs"/>
            </a:endParaRPr>
          </a:p>
          <a:p>
            <a:r>
              <a:rPr lang="en-US" sz="1600" b="0" i="0" kern="1200" dirty="0" smtClean="0">
                <a:solidFill>
                  <a:schemeClr val="tx1"/>
                </a:solidFill>
                <a:effectLst/>
                <a:latin typeface="Arial" panose="020B0604020202020204" pitchFamily="34" charset="0"/>
                <a:ea typeface="+mn-ea"/>
                <a:cs typeface="+mn-cs"/>
              </a:rPr>
              <a:t>Enigma can likewise be used for off-chain storage, whether this data is encrypted or not.  Thus, Enigma presents an off-chain storage option and a scalability solution, for it can be used to process heavy/intensive computations that are still publicly verifiable on the blockchain.</a:t>
            </a:r>
          </a:p>
          <a:p>
            <a:endParaRPr lang="en-US" sz="1600" b="0" i="0" kern="1200" dirty="0" smtClean="0">
              <a:solidFill>
                <a:schemeClr val="tx1"/>
              </a:solidFill>
              <a:effectLst/>
              <a:latin typeface="Arial" panose="020B0604020202020204" pitchFamily="34" charset="0"/>
              <a:ea typeface="+mn-ea"/>
              <a:cs typeface="+mn-cs"/>
            </a:endParaRPr>
          </a:p>
          <a:p>
            <a:r>
              <a:rPr lang="en-US" sz="1000" dirty="0" smtClean="0"/>
              <a:t>https://coincentral.com/enigma-beginners-guide/</a:t>
            </a: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63975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100722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407750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1" u="none" strike="noStrike" kern="1200" baseline="0" dirty="0" smtClean="0">
                <a:solidFill>
                  <a:schemeClr val="tx1"/>
                </a:solidFill>
                <a:latin typeface="Arial" panose="020B0604020202020204" pitchFamily="34" charset="0"/>
                <a:ea typeface="+mn-ea"/>
                <a:cs typeface="+mn-cs"/>
              </a:rPr>
              <a:t>What application areas fit </a:t>
            </a:r>
            <a:r>
              <a:rPr lang="en-US" sz="1600" b="0" i="1" u="none" strike="noStrike" kern="1200" baseline="0" dirty="0" err="1" smtClean="0">
                <a:solidFill>
                  <a:schemeClr val="tx1"/>
                </a:solidFill>
                <a:latin typeface="Arial" panose="020B0604020202020204" pitchFamily="34" charset="0"/>
                <a:ea typeface="+mn-ea"/>
                <a:cs typeface="+mn-cs"/>
              </a:rPr>
              <a:t>blockchains</a:t>
            </a:r>
            <a:r>
              <a:rPr lang="en-US" sz="1600" b="0" i="1" u="none" strike="noStrike" kern="1200" baseline="0" dirty="0" smtClean="0">
                <a:solidFill>
                  <a:schemeClr val="tx1"/>
                </a:solidFill>
                <a:latin typeface="Arial" panose="020B0604020202020204" pitchFamily="34" charset="0"/>
                <a:ea typeface="+mn-ea"/>
                <a:cs typeface="+mn-cs"/>
              </a:rPr>
              <a:t> with what technical characteristics? We develop a taxonomy, which comprises six blockchain application areas based 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panose="020B0604020202020204" pitchFamily="34" charset="0"/>
                <a:ea typeface="+mn-ea"/>
                <a:cs typeface="+mn-cs"/>
              </a:rPr>
              <a:t>Reading access 	Writing access 	Main consensus mechanism 	Anonymity level 	Event handling 	Data exchange type 	Encryption 	History retention 	</a:t>
            </a:r>
          </a:p>
          <a:p>
            <a:r>
              <a:rPr lang="en-US" sz="1600" b="0" i="1" u="none" strike="noStrike" kern="1200" baseline="0" dirty="0" smtClean="0">
                <a:solidFill>
                  <a:schemeClr val="tx1"/>
                </a:solidFill>
                <a:latin typeface="Arial" panose="020B0604020202020204" pitchFamily="34" charset="0"/>
                <a:ea typeface="+mn-ea"/>
                <a:cs typeface="+mn-cs"/>
              </a:rPr>
              <a:t> </a:t>
            </a: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168333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284784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160793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https://en.wikipedia.org/wiki/Tree#/media/File:Ash_Tree_-_geograph.org.uk_-_590710.jpg</a:t>
            </a:r>
          </a:p>
          <a:p>
            <a:r>
              <a:rPr lang="en-US" sz="1000" dirty="0" smtClean="0"/>
              <a:t>https://en.wikipedia.org/wiki/Rhizome#/media/File:Euphorbia_rhizophora2_ies.jpg</a:t>
            </a:r>
          </a:p>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231039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76511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b="0" i="0" kern="1200" dirty="0" smtClean="0">
                <a:solidFill>
                  <a:schemeClr val="tx1"/>
                </a:solidFill>
                <a:effectLst/>
                <a:latin typeface="Arial" panose="020B0604020202020204" pitchFamily="34" charset="0"/>
                <a:ea typeface="+mn-ea"/>
                <a:cs typeface="+mn-cs"/>
              </a:rPr>
              <a:t>Hayek's article argues against the establishment of a Central Pricing Board (advocated by Lange) by highlighting the dynamic and organic nature of market </a:t>
            </a:r>
            <a:r>
              <a:rPr lang="en-US" sz="1600" b="0" i="0" u="none" strike="noStrike" kern="1200" dirty="0" smtClean="0">
                <a:solidFill>
                  <a:schemeClr val="tx1"/>
                </a:solidFill>
                <a:effectLst/>
                <a:latin typeface="Arial" panose="020B0604020202020204" pitchFamily="34" charset="0"/>
                <a:ea typeface="+mn-ea"/>
                <a:cs typeface="+mn-cs"/>
                <a:hlinkClick r:id="rId3" tooltip="Price"/>
              </a:rPr>
              <a:t>price-fluctuations</a:t>
            </a:r>
            <a:r>
              <a:rPr lang="en-US" sz="1600" b="0" i="0" kern="1200" dirty="0" smtClean="0">
                <a:solidFill>
                  <a:schemeClr val="tx1"/>
                </a:solidFill>
                <a:effectLst/>
                <a:latin typeface="Arial" panose="020B0604020202020204" pitchFamily="34" charset="0"/>
                <a:ea typeface="+mn-ea"/>
                <a:cs typeface="+mn-cs"/>
              </a:rPr>
              <a:t>, and the benefits of this phenomenon.</a:t>
            </a:r>
            <a:r>
              <a:rPr lang="en-US" sz="1600" b="0" i="0" u="none" strike="noStrike" kern="1200" baseline="30000" dirty="0" smtClean="0">
                <a:solidFill>
                  <a:schemeClr val="tx1"/>
                </a:solidFill>
                <a:effectLst/>
                <a:latin typeface="Arial" panose="020B0604020202020204" pitchFamily="34" charset="0"/>
                <a:ea typeface="+mn-ea"/>
                <a:cs typeface="+mn-cs"/>
                <a:hlinkClick r:id="rId4"/>
              </a:rPr>
              <a:t>[5]</a:t>
            </a:r>
            <a:r>
              <a:rPr lang="en-US" sz="1600" b="0" i="0" kern="1200" dirty="0" smtClean="0">
                <a:solidFill>
                  <a:schemeClr val="tx1"/>
                </a:solidFill>
                <a:effectLst/>
                <a:latin typeface="Arial" panose="020B0604020202020204" pitchFamily="34" charset="0"/>
                <a:ea typeface="+mn-ea"/>
                <a:cs typeface="+mn-cs"/>
              </a:rPr>
              <a:t> He asserts that a centrally planned economy could never match the efficiency of the </a:t>
            </a:r>
            <a:r>
              <a:rPr lang="en-US" sz="1600" b="0" i="0" u="none" strike="noStrike" kern="1200" dirty="0" smtClean="0">
                <a:solidFill>
                  <a:schemeClr val="tx1"/>
                </a:solidFill>
                <a:effectLst/>
                <a:latin typeface="Arial" panose="020B0604020202020204" pitchFamily="34" charset="0"/>
                <a:ea typeface="+mn-ea"/>
                <a:cs typeface="+mn-cs"/>
                <a:hlinkClick r:id="rId5" tooltip="Free market"/>
              </a:rPr>
              <a:t>open market</a:t>
            </a:r>
            <a:r>
              <a:rPr lang="en-US" sz="1600" b="0" i="0" kern="1200" dirty="0" smtClean="0">
                <a:solidFill>
                  <a:schemeClr val="tx1"/>
                </a:solidFill>
                <a:effectLst/>
                <a:latin typeface="Arial" panose="020B0604020202020204" pitchFamily="34" charset="0"/>
                <a:ea typeface="+mn-ea"/>
                <a:cs typeface="+mn-cs"/>
              </a:rPr>
              <a:t> because what is known by a single agent is only a small fraction of the sum total of knowledge held by all members of society. A decentralized economy thus complements the dispersed nature of information spread throughout society.</a:t>
            </a:r>
            <a:r>
              <a:rPr lang="en-US" sz="1600" b="0" i="0" u="none" strike="noStrike" kern="1200" baseline="30000" dirty="0" smtClean="0">
                <a:solidFill>
                  <a:schemeClr val="tx1"/>
                </a:solidFill>
                <a:effectLst/>
                <a:latin typeface="Arial" panose="020B0604020202020204" pitchFamily="34" charset="0"/>
                <a:ea typeface="+mn-ea"/>
                <a:cs typeface="+mn-cs"/>
                <a:hlinkClick r:id="rId6"/>
              </a:rPr>
              <a:t>[6]</a:t>
            </a:r>
            <a:r>
              <a:rPr lang="en-US" sz="1600" b="0" i="0" kern="1200" dirty="0" smtClean="0">
                <a:solidFill>
                  <a:schemeClr val="tx1"/>
                </a:solidFill>
                <a:effectLst/>
                <a:latin typeface="Arial" panose="020B0604020202020204" pitchFamily="34" charset="0"/>
                <a:ea typeface="+mn-ea"/>
                <a:cs typeface="+mn-cs"/>
              </a:rPr>
              <a:t> In Hayek's words, "The marvel is that in a case like that of a scarcity of one raw material, without an order being issued, without more than perhaps a handful of people knowing the cause, tens of thousands of people whose identity could not be ascertained by months of investigation, are made to use the material or its products more sparingly; that is, they move in the right direction." The article also discusses the concepts of 'individual equilibrium' and of Hayek's notion of the divide between information which is useful and practicable versus that which is purely scientific or theoretical.</a:t>
            </a:r>
            <a:r>
              <a:rPr lang="en-US" sz="1600" b="0" i="0" u="none" strike="noStrike" kern="1200" baseline="30000" dirty="0" smtClean="0">
                <a:solidFill>
                  <a:schemeClr val="tx1"/>
                </a:solidFill>
                <a:effectLst/>
                <a:latin typeface="Arial" panose="020B0604020202020204" pitchFamily="34" charset="0"/>
                <a:ea typeface="+mn-ea"/>
                <a:cs typeface="+mn-cs"/>
                <a:hlinkClick r:id="rId4"/>
              </a:rPr>
              <a:t>[5]</a:t>
            </a:r>
            <a:endParaRPr lang="en-US" sz="1600" b="0" i="0" u="none" strike="noStrike" kern="1200" baseline="30000" dirty="0" smtClean="0">
              <a:solidFill>
                <a:schemeClr val="tx1"/>
              </a:solidFill>
              <a:effectLst/>
              <a:latin typeface="Arial" panose="020B0604020202020204" pitchFamily="34" charset="0"/>
              <a:ea typeface="+mn-ea"/>
              <a:cs typeface="+mn-cs"/>
            </a:endParaRPr>
          </a:p>
          <a:p>
            <a:r>
              <a:rPr lang="en-US" sz="1000" dirty="0" smtClean="0"/>
              <a:t>https://en.wikipedia.org/wiki/The_Use_of_Knowledge_in_Society</a:t>
            </a: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84432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13538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295579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28810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83733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600" kern="1200" dirty="0" smtClean="0">
                <a:solidFill>
                  <a:schemeClr val="tx1"/>
                </a:solidFill>
                <a:effectLst/>
                <a:latin typeface="Arial" panose="020B0604020202020204" pitchFamily="34" charset="0"/>
                <a:ea typeface="+mn-ea"/>
                <a:cs typeface="+mn-cs"/>
              </a:rPr>
              <a:t>The time is taken to put a transaction in the block.</a:t>
            </a:r>
          </a:p>
          <a:p>
            <a:r>
              <a:rPr lang="en-US" sz="1600" kern="1200" dirty="0" smtClean="0">
                <a:solidFill>
                  <a:schemeClr val="tx1"/>
                </a:solidFill>
                <a:effectLst/>
                <a:latin typeface="Arial" panose="020B0604020202020204" pitchFamily="34" charset="0"/>
                <a:ea typeface="+mn-ea"/>
                <a:cs typeface="+mn-cs"/>
              </a:rPr>
              <a:t>The time is taken to reach a consensus.</a:t>
            </a:r>
            <a:endParaRPr lang="en-US" sz="1000"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72630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1" u="sng" strike="noStrike" kern="1200" cap="none" spc="0" normalizeH="0" baseline="0" noProof="0" dirty="0" smtClean="0">
                <a:ln>
                  <a:noFill/>
                </a:ln>
                <a:solidFill>
                  <a:prstClr val="black"/>
                </a:solidFill>
                <a:effectLst/>
                <a:uLnTx/>
                <a:uFillTx/>
                <a:latin typeface="DIN Pro Light"/>
                <a:ea typeface="Open Sans" panose="020B0606030504020204" pitchFamily="34" charset="0"/>
                <a:cs typeface="Open Sans" panose="020B0606030504020204" pitchFamily="34" charset="0"/>
              </a:rPr>
              <a:t>Discussion points: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smtClean="0">
                <a:ln>
                  <a:noFill/>
                </a:ln>
                <a:solidFill>
                  <a:prstClr val="black"/>
                </a:solidFill>
                <a:effectLst/>
                <a:uLnTx/>
                <a:uFillTx/>
                <a:latin typeface="DIN Pro Light"/>
                <a:ea typeface="Open Sans" panose="020B0606030504020204" pitchFamily="34" charset="0"/>
                <a:cs typeface="Open Sans" panose="020B0606030504020204" pitchFamily="34" charset="0"/>
              </a:rPr>
              <a:t>Problems with a public chain include: potential loss of control and poor scalability.</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smtClean="0">
                <a:ln>
                  <a:noFill/>
                </a:ln>
                <a:solidFill>
                  <a:prstClr val="black"/>
                </a:solidFill>
                <a:effectLst/>
                <a:uLnTx/>
                <a:uFillTx/>
                <a:latin typeface="DIN Pro Light"/>
                <a:ea typeface="Open Sans" panose="020B0606030504020204" pitchFamily="34" charset="0"/>
                <a:cs typeface="Open Sans" panose="020B0606030504020204" pitchFamily="34" charset="0"/>
              </a:rPr>
              <a:t>Loss of control – Once the platform goes live, no single entity no control on the platform. The platform will need to agree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smtClean="0">
                <a:ln>
                  <a:noFill/>
                </a:ln>
                <a:solidFill>
                  <a:prstClr val="black"/>
                </a:solidFill>
                <a:effectLst/>
                <a:uLnTx/>
                <a:uFillTx/>
                <a:latin typeface="DIN Pro Light"/>
                <a:ea typeface="Open Sans" panose="020B0606030504020204" pitchFamily="34" charset="0"/>
                <a:cs typeface="Open Sans" panose="020B0606030504020204" pitchFamily="34" charset="0"/>
              </a:rPr>
              <a:t>Poor scalability – Similar to bitcoin, the TPS is low due to public mining</a:t>
            </a:r>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594420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2.emf"/><Relationship Id="rId4" Type="http://schemas.openxmlformats.org/officeDocument/2006/relationships/oleObject" Target="../embeddings/oleObject3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2.emf"/><Relationship Id="rId4" Type="http://schemas.openxmlformats.org/officeDocument/2006/relationships/oleObject" Target="../embeddings/oleObject4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4.emf"/><Relationship Id="rId4" Type="http://schemas.openxmlformats.org/officeDocument/2006/relationships/oleObject" Target="../embeddings/oleObject54.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2.emf"/><Relationship Id="rId4" Type="http://schemas.openxmlformats.org/officeDocument/2006/relationships/oleObject" Target="../embeddings/oleObject67.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2.emf"/><Relationship Id="rId4" Type="http://schemas.openxmlformats.org/officeDocument/2006/relationships/oleObject" Target="../embeddings/oleObject69.bin"/></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2.emf"/><Relationship Id="rId4" Type="http://schemas.openxmlformats.org/officeDocument/2006/relationships/oleObject" Target="../embeddings/oleObject70.bin"/></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2.emf"/><Relationship Id="rId4" Type="http://schemas.openxmlformats.org/officeDocument/2006/relationships/oleObject" Target="../embeddings/oleObject71.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3.emf"/><Relationship Id="rId4" Type="http://schemas.openxmlformats.org/officeDocument/2006/relationships/oleObject" Target="../embeddings/oleObject73.bin"/></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3.emf"/><Relationship Id="rId4" Type="http://schemas.openxmlformats.org/officeDocument/2006/relationships/oleObject" Target="../embeddings/oleObject74.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4.emf"/><Relationship Id="rId4" Type="http://schemas.openxmlformats.org/officeDocument/2006/relationships/oleObject" Target="../embeddings/oleObject75.bin"/></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2.emf"/><Relationship Id="rId4" Type="http://schemas.openxmlformats.org/officeDocument/2006/relationships/oleObject" Target="../embeddings/oleObject77.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2.emf"/><Relationship Id="rId4" Type="http://schemas.openxmlformats.org/officeDocument/2006/relationships/oleObject" Target="../embeddings/oleObject79.bin"/></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2.emf"/><Relationship Id="rId4" Type="http://schemas.openxmlformats.org/officeDocument/2006/relationships/oleObject" Target="../embeddings/oleObject80.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2.emf"/><Relationship Id="rId4" Type="http://schemas.openxmlformats.org/officeDocument/2006/relationships/oleObject" Target="../embeddings/oleObject81.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2.emf"/><Relationship Id="rId4" Type="http://schemas.openxmlformats.org/officeDocument/2006/relationships/oleObject" Target="../embeddings/oleObject8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2.emf"/><Relationship Id="rId4" Type="http://schemas.openxmlformats.org/officeDocument/2006/relationships/oleObject" Target="../embeddings/oleObject84.bin"/></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2.emf"/><Relationship Id="rId4" Type="http://schemas.openxmlformats.org/officeDocument/2006/relationships/oleObject" Target="../embeddings/oleObject85.bin"/></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2.emf"/><Relationship Id="rId4" Type="http://schemas.openxmlformats.org/officeDocument/2006/relationships/oleObject" Target="../embeddings/oleObject86.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2.emf"/><Relationship Id="rId4" Type="http://schemas.openxmlformats.org/officeDocument/2006/relationships/oleObject" Target="../embeddings/oleObject87.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2.emf"/><Relationship Id="rId4" Type="http://schemas.openxmlformats.org/officeDocument/2006/relationships/oleObject" Target="../embeddings/oleObject89.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2.emf"/><Relationship Id="rId4" Type="http://schemas.openxmlformats.org/officeDocument/2006/relationships/oleObject" Target="../embeddings/oleObject90.bin"/></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2.emf"/><Relationship Id="rId4" Type="http://schemas.openxmlformats.org/officeDocument/2006/relationships/oleObject" Target="../embeddings/oleObject91.bin"/></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2.emf"/><Relationship Id="rId4" Type="http://schemas.openxmlformats.org/officeDocument/2006/relationships/oleObject" Target="../embeddings/oleObject92.bin"/></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2.emf"/><Relationship Id="rId4" Type="http://schemas.openxmlformats.org/officeDocument/2006/relationships/oleObject" Target="../embeddings/oleObject94.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2.emf"/><Relationship Id="rId4" Type="http://schemas.openxmlformats.org/officeDocument/2006/relationships/oleObject" Target="../embeddings/oleObject95.bin"/></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2.emf"/><Relationship Id="rId4" Type="http://schemas.openxmlformats.org/officeDocument/2006/relationships/oleObject" Target="../embeddings/oleObject96.bin"/></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2.emf"/><Relationship Id="rId4" Type="http://schemas.openxmlformats.org/officeDocument/2006/relationships/oleObject" Target="../embeddings/oleObject97.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2.emf"/><Relationship Id="rId4" Type="http://schemas.openxmlformats.org/officeDocument/2006/relationships/oleObject" Target="../embeddings/oleObject99.bin"/></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2.emf"/><Relationship Id="rId4" Type="http://schemas.openxmlformats.org/officeDocument/2006/relationships/oleObject" Target="../embeddings/oleObject100.bin"/></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2.emf"/><Relationship Id="rId4" Type="http://schemas.openxmlformats.org/officeDocument/2006/relationships/oleObject" Target="../embeddings/oleObject101.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2.emf"/><Relationship Id="rId4" Type="http://schemas.openxmlformats.org/officeDocument/2006/relationships/oleObject" Target="../embeddings/oleObject102.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2.emf"/><Relationship Id="rId4" Type="http://schemas.openxmlformats.org/officeDocument/2006/relationships/oleObject" Target="../embeddings/oleObject104.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2.emf"/><Relationship Id="rId4" Type="http://schemas.openxmlformats.org/officeDocument/2006/relationships/oleObject" Target="../embeddings/oleObject105.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3.emf"/><Relationship Id="rId4" Type="http://schemas.openxmlformats.org/officeDocument/2006/relationships/oleObject" Target="../embeddings/oleObject106.bin"/></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0.xml"/><Relationship Id="rId1" Type="http://schemas.openxmlformats.org/officeDocument/2006/relationships/vmlDrawing" Target="../drawings/vmlDrawing108.vml"/><Relationship Id="rId5" Type="http://schemas.openxmlformats.org/officeDocument/2006/relationships/image" Target="../media/image4.emf"/><Relationship Id="rId4" Type="http://schemas.openxmlformats.org/officeDocument/2006/relationships/oleObject" Target="../embeddings/oleObject108.bin"/></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1.xml"/><Relationship Id="rId1" Type="http://schemas.openxmlformats.org/officeDocument/2006/relationships/vmlDrawing" Target="../drawings/vmlDrawing109.vml"/><Relationship Id="rId5" Type="http://schemas.openxmlformats.org/officeDocument/2006/relationships/image" Target="../media/image4.emf"/><Relationship Id="rId4" Type="http://schemas.openxmlformats.org/officeDocument/2006/relationships/oleObject" Target="../embeddings/oleObject109.bin"/></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4.xml"/><Relationship Id="rId1" Type="http://schemas.openxmlformats.org/officeDocument/2006/relationships/vmlDrawing" Target="../drawings/vmlDrawing111.vml"/><Relationship Id="rId5" Type="http://schemas.openxmlformats.org/officeDocument/2006/relationships/image" Target="../media/image4.emf"/><Relationship Id="rId4" Type="http://schemas.openxmlformats.org/officeDocument/2006/relationships/oleObject" Target="../embeddings/oleObject111.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5.xml"/><Relationship Id="rId1" Type="http://schemas.openxmlformats.org/officeDocument/2006/relationships/vmlDrawing" Target="../drawings/vmlDrawing112.vml"/><Relationship Id="rId5" Type="http://schemas.openxmlformats.org/officeDocument/2006/relationships/image" Target="../media/image4.emf"/><Relationship Id="rId4" Type="http://schemas.openxmlformats.org/officeDocument/2006/relationships/oleObject" Target="../embeddings/oleObject11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246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a:t>Click icon to add picture</a:t>
            </a:r>
          </a:p>
        </p:txBody>
      </p:sp>
      <p:sp>
        <p:nvSpPr>
          <p:cNvPr id="12" name="TextBox 11"/>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3" name="TextBox 12"/>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45526563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758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9245983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76161285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243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
        <p:nvSpPr>
          <p:cNvPr id="7" name="TextBox 6"/>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38459741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345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568130869"/>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199903816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448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22321734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687832912"/>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Key Assumptions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2405054496"/>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700887500"/>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550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92823796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653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24386437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114619018"/>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
        <p:nvSpPr>
          <p:cNvPr id="5" name="Text Placeholder 4"/>
          <p:cNvSpPr>
            <a:spLocks noGrp="1"/>
          </p:cNvSpPr>
          <p:nvPr>
            <p:ph type="body" sz="quarter" idx="19" hasCustomPrompt="1"/>
          </p:nvPr>
        </p:nvSpPr>
        <p:spPr>
          <a:xfrm>
            <a:off x="9779000" y="403225"/>
            <a:ext cx="1538288" cy="333375"/>
          </a:xfrm>
        </p:spPr>
        <p:txBody>
          <a:bodyPr/>
          <a:lstStyle>
            <a:lvl1pPr algn="ctr">
              <a:defRPr sz="1100" b="1"/>
            </a:lvl1pPr>
          </a:lstStyle>
          <a:p>
            <a:pPr lvl="0"/>
            <a:r>
              <a:rPr lang="en-US" dirty="0" smtClean="0"/>
              <a:t>Insert Team Name</a:t>
            </a:r>
            <a:endParaRPr lang="en-US" dirty="0"/>
          </a:p>
        </p:txBody>
      </p:sp>
      <p:sp>
        <p:nvSpPr>
          <p:cNvPr id="9" name="Picture Placeholder 8"/>
          <p:cNvSpPr>
            <a:spLocks noGrp="1"/>
          </p:cNvSpPr>
          <p:nvPr>
            <p:ph type="pic" sz="quarter" idx="20" hasCustomPrompt="1"/>
          </p:nvPr>
        </p:nvSpPr>
        <p:spPr>
          <a:xfrm>
            <a:off x="1308100" y="1620838"/>
            <a:ext cx="1280160" cy="1280160"/>
          </a:xfrm>
        </p:spPr>
        <p:txBody>
          <a:bodyPr/>
          <a:lstStyle>
            <a:lvl1pPr>
              <a:defRPr baseline="0"/>
            </a:lvl1pPr>
          </a:lstStyle>
          <a:p>
            <a:r>
              <a:rPr lang="en-US" dirty="0" smtClean="0"/>
              <a:t>Insert Picture then right click the Picture and click format picture and go to picture Icon and click picture color for drop down and adjust the preset to back and white.</a:t>
            </a:r>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099" y="3028793"/>
            <a:ext cx="1279525" cy="336707"/>
          </a:xfrm>
        </p:spPr>
        <p:txBody>
          <a:bodyPr/>
          <a:lstStyle>
            <a:lvl1pPr>
              <a:defRPr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777708"/>
            <a:ext cx="1279525" cy="1191206"/>
          </a:xfrm>
        </p:spPr>
        <p:txBody>
          <a:bodyPr/>
          <a:lstStyle>
            <a:lvl1pPr marL="171450" indent="-171450">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17" name="Text Placeholder 14"/>
          <p:cNvSpPr>
            <a:spLocks noGrp="1"/>
          </p:cNvSpPr>
          <p:nvPr>
            <p:ph type="body" sz="quarter" idx="25" hasCustomPrompt="1"/>
          </p:nvPr>
        </p:nvSpPr>
        <p:spPr>
          <a:xfrm>
            <a:off x="1308099" y="3427996"/>
            <a:ext cx="1279525" cy="256804"/>
          </a:xfrm>
        </p:spPr>
        <p:txBody>
          <a:bodyPr/>
          <a:lstStyle>
            <a:lvl1pPr>
              <a:defRPr b="0" i="1">
                <a:solidFill>
                  <a:schemeClr val="tx1"/>
                </a:solidFill>
              </a:defRPr>
            </a:lvl1pPr>
          </a:lstStyle>
          <a:p>
            <a:pPr lvl="0"/>
            <a:r>
              <a:rPr lang="en-US" dirty="0" smtClean="0"/>
              <a:t>Role</a:t>
            </a:r>
          </a:p>
        </p:txBody>
      </p:sp>
      <p:sp>
        <p:nvSpPr>
          <p:cNvPr id="20" name="Rectangle 19"/>
          <p:cNvSpPr/>
          <p:nvPr userDrawn="1"/>
        </p:nvSpPr>
        <p:spPr>
          <a:xfrm>
            <a:off x="2794000" y="2639388"/>
            <a:ext cx="1822935" cy="261610"/>
          </a:xfrm>
          <a:prstGeom prst="rect">
            <a:avLst/>
          </a:prstGeom>
        </p:spPr>
        <p:txBody>
          <a:bodyPr wrap="none">
            <a:spAutoFit/>
          </a:bodyPr>
          <a:lstStyle/>
          <a:p>
            <a:r>
              <a:rPr lang="en-US" sz="1100" b="1" dirty="0" smtClean="0">
                <a:solidFill>
                  <a:prstClr val="black"/>
                </a:solidFill>
              </a:rPr>
              <a:t>Relevant Competencies:</a:t>
            </a:r>
            <a:endParaRPr lang="en-US" sz="1100" b="1" dirty="0">
              <a:solidFill>
                <a:prstClr val="black"/>
              </a:solidFill>
            </a:endParaRPr>
          </a:p>
        </p:txBody>
      </p:sp>
      <p:sp>
        <p:nvSpPr>
          <p:cNvPr id="21" name="Rectangle 20"/>
          <p:cNvSpPr/>
          <p:nvPr userDrawn="1"/>
        </p:nvSpPr>
        <p:spPr>
          <a:xfrm>
            <a:off x="2794000" y="1498752"/>
            <a:ext cx="1350050" cy="261610"/>
          </a:xfrm>
          <a:prstGeom prst="rect">
            <a:avLst/>
          </a:prstGeom>
        </p:spPr>
        <p:txBody>
          <a:bodyPr wrap="none">
            <a:spAutoFit/>
          </a:bodyPr>
          <a:lstStyle/>
          <a:p>
            <a:r>
              <a:rPr lang="en-US" sz="1100" b="1" dirty="0" smtClean="0">
                <a:solidFill>
                  <a:prstClr val="black"/>
                </a:solidFill>
              </a:rPr>
              <a:t>Profile Summary:</a:t>
            </a:r>
            <a:endParaRPr lang="en-US" sz="1100" b="1" dirty="0">
              <a:solidFill>
                <a:prstClr val="black"/>
              </a:solidFill>
            </a:endParaRPr>
          </a:p>
        </p:txBody>
      </p:sp>
      <p:sp>
        <p:nvSpPr>
          <p:cNvPr id="25" name="Rectangle 24"/>
          <p:cNvSpPr/>
          <p:nvPr userDrawn="1"/>
        </p:nvSpPr>
        <p:spPr>
          <a:xfrm>
            <a:off x="2793364" y="3516100"/>
            <a:ext cx="2079415" cy="261610"/>
          </a:xfrm>
          <a:prstGeom prst="rect">
            <a:avLst/>
          </a:prstGeom>
        </p:spPr>
        <p:txBody>
          <a:bodyPr wrap="none">
            <a:spAutoFit/>
          </a:bodyPr>
          <a:lstStyle/>
          <a:p>
            <a:r>
              <a:rPr lang="en-US" sz="1100" b="1" dirty="0" smtClean="0">
                <a:solidFill>
                  <a:prstClr val="black"/>
                </a:solidFill>
              </a:rPr>
              <a:t>Examples of Relevant Work:</a:t>
            </a:r>
            <a:endParaRPr lang="en-US" sz="1100" b="1" dirty="0">
              <a:solidFill>
                <a:prstClr val="black"/>
              </a:solidFill>
            </a:endParaRPr>
          </a:p>
        </p:txBody>
      </p:sp>
      <p:sp>
        <p:nvSpPr>
          <p:cNvPr id="28" name="Text Placeholder 10"/>
          <p:cNvSpPr>
            <a:spLocks noGrp="1"/>
          </p:cNvSpPr>
          <p:nvPr>
            <p:ph type="body" sz="quarter" idx="28" hasCustomPrompt="1"/>
          </p:nvPr>
        </p:nvSpPr>
        <p:spPr>
          <a:xfrm>
            <a:off x="2794000" y="3777708"/>
            <a:ext cx="8523288" cy="2651760"/>
          </a:xfrm>
        </p:spPr>
        <p:txBody>
          <a:bodyPr/>
          <a:lstStyle>
            <a:lvl1pP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Tree>
    <p:extLst>
      <p:ext uri="{BB962C8B-B14F-4D97-AF65-F5344CB8AC3E}">
        <p14:creationId xmlns:p14="http://schemas.microsoft.com/office/powerpoint/2010/main" val="3252178640"/>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55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969083786"/>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57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
        <p:nvSpPr>
          <p:cNvPr id="8" name="Text Placeholder 18"/>
          <p:cNvSpPr>
            <a:spLocks noGrp="1"/>
          </p:cNvSpPr>
          <p:nvPr>
            <p:ph idx="1"/>
          </p:nvPr>
        </p:nvSpPr>
        <p:spPr>
          <a:xfrm>
            <a:off x="1308100" y="1665818"/>
            <a:ext cx="10009188" cy="463338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Tree>
    <p:extLst>
      <p:ext uri="{BB962C8B-B14F-4D97-AF65-F5344CB8AC3E}">
        <p14:creationId xmlns:p14="http://schemas.microsoft.com/office/powerpoint/2010/main" val="19185439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52172360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1690036258"/>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706950823"/>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274688608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04571591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84954492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132346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smtClean="0"/>
              <a:t>Click icon to add picture</a:t>
            </a:r>
            <a:endParaRPr lang="en-US" noProof="0" dirty="0"/>
          </a:p>
        </p:txBody>
      </p:sp>
      <p:sp>
        <p:nvSpPr>
          <p:cNvPr id="17" name="TextBox 16"/>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25298480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32102330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12" name="TextBox 11"/>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41842909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2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60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133418156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62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428037141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7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165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2066229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267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676081183"/>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2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369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1732221580"/>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8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472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602709688"/>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7_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6362032"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18" name="Text Placeholder 10"/>
          <p:cNvSpPr>
            <a:spLocks noGrp="1"/>
          </p:cNvSpPr>
          <p:nvPr>
            <p:ph type="body" sz="quarter" idx="29" hasCustomPrompt="1"/>
          </p:nvPr>
        </p:nvSpPr>
        <p:spPr>
          <a:xfrm>
            <a:off x="9252284" y="3777708"/>
            <a:ext cx="2065004" cy="2562934"/>
          </a:xfrm>
        </p:spPr>
        <p:txBody>
          <a:bodyPr vert="horz" lIns="0" tIns="0" rIns="0" bIns="0" rtlCol="0">
            <a:noAutofit/>
          </a:bodyPr>
          <a:lstStyle>
            <a:lvl1pPr>
              <a:spcBef>
                <a:spcPts val="0"/>
              </a:spcBef>
              <a:spcAft>
                <a:spcPts val="0"/>
              </a:spcAft>
              <a:defRPr lang="en-US" i="1" baseline="0" dirty="0" smtClean="0"/>
            </a:lvl1pPr>
          </a:lstStyle>
          <a:p>
            <a:pPr marL="60325" lvl="0" indent="-50800">
              <a:buChar char="•"/>
            </a:pPr>
            <a:r>
              <a:rPr lang="en-US" dirty="0" smtClean="0"/>
              <a:t>XXXXX</a:t>
            </a:r>
          </a:p>
          <a:p>
            <a:pPr marL="60325" lvl="0" indent="-50800">
              <a:buChar char="•"/>
            </a:pPr>
            <a:r>
              <a:rPr lang="en-US" dirty="0" smtClean="0"/>
              <a:t>XXXXX</a:t>
            </a:r>
          </a:p>
          <a:p>
            <a:pPr marL="60325" lvl="0" indent="-50800">
              <a:buChar char="•"/>
            </a:pPr>
            <a:r>
              <a:rPr lang="en-US" dirty="0" smtClean="0"/>
              <a:t>XXXXX</a:t>
            </a:r>
          </a:p>
          <a:p>
            <a:pPr marL="60325" lvl="0" indent="-50800">
              <a:buChar char="•"/>
            </a:pPr>
            <a:endParaRPr lang="en-US" dirty="0" smtClean="0"/>
          </a:p>
        </p:txBody>
      </p:sp>
      <p:sp>
        <p:nvSpPr>
          <p:cNvPr id="19" name="Rectangle 18"/>
          <p:cNvSpPr/>
          <p:nvPr userDrawn="1"/>
        </p:nvSpPr>
        <p:spPr>
          <a:xfrm>
            <a:off x="9252284" y="3572248"/>
            <a:ext cx="1752083" cy="169277"/>
          </a:xfrm>
          <a:prstGeom prst="rect">
            <a:avLst/>
          </a:prstGeom>
        </p:spPr>
        <p:txBody>
          <a:bodyPr wrap="none" lIns="0" tIns="0" rIns="0" bIns="0" anchor="ctr">
            <a:spAutoFit/>
          </a:bodyPr>
          <a:lstStyle/>
          <a:p>
            <a:r>
              <a:rPr lang="en-US" sz="1100" b="1" dirty="0" smtClean="0">
                <a:solidFill>
                  <a:schemeClr val="accent1"/>
                </a:solidFill>
              </a:rPr>
              <a:t>Examples of Other Clients</a:t>
            </a:r>
            <a:endParaRPr lang="en-US" sz="1100" b="1" dirty="0">
              <a:solidFill>
                <a:schemeClr val="accent1"/>
              </a:solidFill>
            </a:endParaRP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089014787"/>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574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130715180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8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677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40711535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47877849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9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79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678404616"/>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0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881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4197259321"/>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1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984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870278591"/>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1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1468"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endParaRPr lang="en-GB"/>
          </a:p>
        </p:txBody>
      </p:sp>
    </p:spTree>
    <p:extLst>
      <p:ext uri="{BB962C8B-B14F-4D97-AF65-F5344CB8AC3E}">
        <p14:creationId xmlns:p14="http://schemas.microsoft.com/office/powerpoint/2010/main" val="2741908585"/>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567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a:t>Click icon to add picture</a:t>
            </a:r>
          </a:p>
        </p:txBody>
      </p:sp>
      <p:sp>
        <p:nvSpPr>
          <p:cNvPr id="12" name="TextBox 11"/>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3" name="TextBox 12"/>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36374065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6698"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464172354"/>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p:txBody>
      </p:sp>
      <p:sp>
        <p:nvSpPr>
          <p:cNvPr id="5"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8"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192772251"/>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7722"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chemeClr val="tx1"/>
                </a:solidFill>
              </a:rPr>
              <a:t>Sample Deliverables</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a:t> </a:t>
            </a:r>
          </a:p>
        </p:txBody>
      </p:sp>
      <p:sp>
        <p:nvSpPr>
          <p:cNvPr id="1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3"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426505612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chemeClr val="tx1"/>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4"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541662617"/>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pproach">
    <p:spTree>
      <p:nvGrpSpPr>
        <p:cNvPr id="1" name=""/>
        <p:cNvGrpSpPr/>
        <p:nvPr/>
      </p:nvGrpSpPr>
      <p:grpSpPr>
        <a:xfrm>
          <a:off x="0" y="0"/>
          <a:ext cx="0" cy="0"/>
          <a:chOff x="0" y="0"/>
          <a:chExt cx="0" cy="0"/>
        </a:xfrm>
      </p:grpSpPr>
      <p:grpSp>
        <p:nvGrpSpPr>
          <p:cNvPr id="4" name="Group 39"/>
          <p:cNvGrpSpPr>
            <a:grpSpLocks noChangeAspect="1"/>
          </p:cNvGrpSpPr>
          <p:nvPr userDrawn="1"/>
        </p:nvGrpSpPr>
        <p:grpSpPr bwMode="auto">
          <a:xfrm>
            <a:off x="729380"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userDrawn="1"/>
        </p:nvSpPr>
        <p:spPr>
          <a:xfrm>
            <a:off x="117813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627796" y="1954980"/>
            <a:ext cx="6978953"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536096"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536096"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baseline="0" dirty="0">
                <a:solidFill>
                  <a:srgbClr val="86BC25"/>
                </a:solidFill>
              </a:rPr>
              <a:t>Key Assumptions</a:t>
            </a:r>
            <a:endParaRPr lang="en-US" sz="1600" dirty="0">
              <a:solidFill>
                <a:srgbClr val="86BC25"/>
              </a:solidFill>
            </a:endParaRPr>
          </a:p>
        </p:txBody>
      </p:sp>
      <p:sp>
        <p:nvSpPr>
          <p:cNvPr id="2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22"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8675970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143496767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421261442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746"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627716" y="388938"/>
            <a:ext cx="10882652"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Insert relevant</a:t>
            </a:r>
            <a:r>
              <a:rPr lang="en-US" sz="1600" b="1" baseline="0" dirty="0">
                <a:solidFill>
                  <a:schemeClr val="bg1"/>
                </a:solidFill>
              </a:rPr>
              <a:t> Case Study Picture/Image Here</a:t>
            </a:r>
          </a:p>
          <a:p>
            <a:pPr algn="ctr">
              <a:lnSpc>
                <a:spcPct val="106000"/>
              </a:lnSpc>
              <a:buFont typeface="Wingdings 2" pitchFamily="18" charset="2"/>
              <a:buNone/>
            </a:pPr>
            <a:r>
              <a:rPr lang="en-US" sz="1600" b="1" dirty="0">
                <a:solidFill>
                  <a:schemeClr val="bg1"/>
                </a:solidFill>
              </a:rPr>
              <a:t>H – 7.35 cm</a:t>
            </a:r>
          </a:p>
          <a:p>
            <a:pPr algn="ctr">
              <a:lnSpc>
                <a:spcPct val="106000"/>
              </a:lnSpc>
              <a:buFont typeface="Wingdings 2" pitchFamily="18" charset="2"/>
              <a:buNone/>
            </a:pPr>
            <a:r>
              <a:rPr lang="en-US" sz="1600" b="1" dirty="0">
                <a:solidFill>
                  <a:schemeClr val="bg1"/>
                </a:solidFill>
              </a:rPr>
              <a:t>W – 27.8 cm</a:t>
            </a:r>
          </a:p>
          <a:p>
            <a:pPr algn="ctr">
              <a:lnSpc>
                <a:spcPct val="106000"/>
              </a:lnSpc>
              <a:buFont typeface="Wingdings 2" pitchFamily="18" charset="2"/>
              <a:buNone/>
            </a:pPr>
            <a:r>
              <a:rPr lang="en-US" sz="1050" b="1" dirty="0">
                <a:solidFill>
                  <a:schemeClr val="bg1"/>
                </a:solidFill>
              </a:rPr>
              <a:t>URL: https://brandspace.deloitte.com</a:t>
            </a:r>
          </a:p>
        </p:txBody>
      </p:sp>
      <p:sp>
        <p:nvSpPr>
          <p:cNvPr id="5" name="Rectangle 4"/>
          <p:cNvSpPr/>
          <p:nvPr userDrawn="1"/>
        </p:nvSpPr>
        <p:spPr>
          <a:xfrm>
            <a:off x="62385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4556234" y="3174848"/>
            <a:ext cx="695292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623854" y="3226101"/>
            <a:ext cx="1828800" cy="230832"/>
          </a:xfrm>
          <a:prstGeom prst="rect">
            <a:avLst/>
          </a:prstGeom>
        </p:spPr>
        <p:txBody>
          <a:bodyPr wrap="none">
            <a:spAutoFit/>
          </a:bodyPr>
          <a:lstStyle/>
          <a:p>
            <a:r>
              <a:rPr lang="en-US" sz="900" b="1" kern="1200" dirty="0">
                <a:solidFill>
                  <a:schemeClr val="accent1"/>
                </a:solidFill>
                <a:latin typeface="+mn-lt"/>
                <a:ea typeface="+mn-ea"/>
                <a:cs typeface="+mn-cs"/>
              </a:rPr>
              <a:t>CHALLENGE</a:t>
            </a:r>
          </a:p>
        </p:txBody>
      </p:sp>
      <p:sp>
        <p:nvSpPr>
          <p:cNvPr id="11" name="Rectangle 10"/>
          <p:cNvSpPr/>
          <p:nvPr userDrawn="1"/>
        </p:nvSpPr>
        <p:spPr>
          <a:xfrm>
            <a:off x="4556234" y="3236782"/>
            <a:ext cx="3758336" cy="230832"/>
          </a:xfrm>
          <a:prstGeom prst="rect">
            <a:avLst/>
          </a:prstGeom>
        </p:spPr>
        <p:txBody>
          <a:bodyPr wrap="square">
            <a:spAutoFit/>
          </a:bodyPr>
          <a:lstStyle/>
          <a:p>
            <a:r>
              <a:rPr lang="en-US" sz="900" b="1" kern="1200" dirty="0">
                <a:solidFill>
                  <a:schemeClr val="accent1"/>
                </a:solidFill>
                <a:latin typeface="+mn-lt"/>
                <a:ea typeface="+mn-ea"/>
                <a:cs typeface="+mn-cs"/>
              </a:rPr>
              <a:t>OUR IMPACT</a:t>
            </a:r>
          </a:p>
        </p:txBody>
      </p:sp>
      <p:sp>
        <p:nvSpPr>
          <p:cNvPr id="12" name="Text Placeholder 21"/>
          <p:cNvSpPr>
            <a:spLocks noGrp="1"/>
          </p:cNvSpPr>
          <p:nvPr>
            <p:ph type="body" sz="quarter" idx="20"/>
          </p:nvPr>
        </p:nvSpPr>
        <p:spPr>
          <a:xfrm>
            <a:off x="623855" y="3528923"/>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4556234" y="3523268"/>
            <a:ext cx="6952921"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627796" y="388938"/>
            <a:ext cx="10881359"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4" name="Text Placeholder 8"/>
          <p:cNvSpPr>
            <a:spLocks noGrp="1"/>
          </p:cNvSpPr>
          <p:nvPr>
            <p:ph type="body" sz="quarter" idx="13" hasCustomPrompt="1"/>
          </p:nvPr>
        </p:nvSpPr>
        <p:spPr>
          <a:xfrm>
            <a:off x="957054" y="2532651"/>
            <a:ext cx="9080847"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957054" y="2131883"/>
            <a:ext cx="9080847"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00379485"/>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Slide - White">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613227" y="1175656"/>
            <a:ext cx="10961591" cy="4538517"/>
          </a:xfrm>
          <a:prstGeom prst="rect">
            <a:avLst/>
          </a:prstGeom>
        </p:spPr>
        <p:txBody>
          <a:bodyPr/>
          <a:lstStyle/>
          <a:p>
            <a:r>
              <a:rPr lang="en-US" noProof="0" dirty="0"/>
              <a:t>Click icon to add picture</a:t>
            </a:r>
          </a:p>
        </p:txBody>
      </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9770"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grpSp>
        <p:nvGrpSpPr>
          <p:cNvPr id="56" name="Group 55">
            <a:extLst>
              <a:ext uri="{FF2B5EF4-FFF2-40B4-BE49-F238E27FC236}">
                <a16:creationId xmlns:a16="http://schemas.microsoft.com/office/drawing/2014/main" id="{E654251D-C99E-4B08-90AB-97D372B2F29A}"/>
              </a:ext>
            </a:extLst>
          </p:cNvPr>
          <p:cNvGrpSpPr>
            <a:grpSpLocks noChangeAspect="1"/>
          </p:cNvGrpSpPr>
          <p:nvPr userDrawn="1"/>
        </p:nvGrpSpPr>
        <p:grpSpPr>
          <a:xfrm>
            <a:off x="504625" y="388311"/>
            <a:ext cx="1998000" cy="374400"/>
            <a:chOff x="398463" y="404813"/>
            <a:chExt cx="1627187" cy="307976"/>
          </a:xfrm>
          <a:solidFill>
            <a:schemeClr val="tx1"/>
          </a:solidFill>
        </p:grpSpPr>
        <p:sp>
          <p:nvSpPr>
            <p:cNvPr id="57" name="Oval 5">
              <a:extLst>
                <a:ext uri="{FF2B5EF4-FFF2-40B4-BE49-F238E27FC236}">
                  <a16:creationId xmlns:a16="http://schemas.microsoft.com/office/drawing/2014/main" id="{0F5BB916-7A2E-4DA2-8285-C554714C617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Freeform 6">
              <a:extLst>
                <a:ext uri="{FF2B5EF4-FFF2-40B4-BE49-F238E27FC236}">
                  <a16:creationId xmlns:a16="http://schemas.microsoft.com/office/drawing/2014/main" id="{1EE0AE39-1F4E-4F3E-B605-9D911A3B65C3}"/>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Rectangle 7">
              <a:extLst>
                <a:ext uri="{FF2B5EF4-FFF2-40B4-BE49-F238E27FC236}">
                  <a16:creationId xmlns:a16="http://schemas.microsoft.com/office/drawing/2014/main" id="{BD881FD6-C266-4781-B1CD-104B74077C48}"/>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8">
              <a:extLst>
                <a:ext uri="{FF2B5EF4-FFF2-40B4-BE49-F238E27FC236}">
                  <a16:creationId xmlns:a16="http://schemas.microsoft.com/office/drawing/2014/main" id="{DCDF7F67-EFBA-4E88-889C-9F3542E2B09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Rectangle 9">
              <a:extLst>
                <a:ext uri="{FF2B5EF4-FFF2-40B4-BE49-F238E27FC236}">
                  <a16:creationId xmlns:a16="http://schemas.microsoft.com/office/drawing/2014/main" id="{76F788BC-2767-4D09-8046-639E713DC061}"/>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Rectangle 10">
              <a:extLst>
                <a:ext uri="{FF2B5EF4-FFF2-40B4-BE49-F238E27FC236}">
                  <a16:creationId xmlns:a16="http://schemas.microsoft.com/office/drawing/2014/main" id="{5B66ECBC-E0BC-4761-BF88-A44DE9F0B60E}"/>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3" name="Freeform 11">
              <a:extLst>
                <a:ext uri="{FF2B5EF4-FFF2-40B4-BE49-F238E27FC236}">
                  <a16:creationId xmlns:a16="http://schemas.microsoft.com/office/drawing/2014/main" id="{8AFBA494-22BC-4A66-A7DA-C496E3996AD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4" name="Freeform 12">
              <a:extLst>
                <a:ext uri="{FF2B5EF4-FFF2-40B4-BE49-F238E27FC236}">
                  <a16:creationId xmlns:a16="http://schemas.microsoft.com/office/drawing/2014/main" id="{09626CE1-E287-4DDE-8295-C27B86FDAAC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5" name="Freeform 13">
              <a:extLst>
                <a:ext uri="{FF2B5EF4-FFF2-40B4-BE49-F238E27FC236}">
                  <a16:creationId xmlns:a16="http://schemas.microsoft.com/office/drawing/2014/main" id="{17547025-634F-4AC3-A009-BD1EEBA9719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6" name="Freeform 14">
              <a:extLst>
                <a:ext uri="{FF2B5EF4-FFF2-40B4-BE49-F238E27FC236}">
                  <a16:creationId xmlns:a16="http://schemas.microsoft.com/office/drawing/2014/main" id="{3DDE6CF7-B2F4-4A99-AEAA-1890B16456E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75759616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079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276199583"/>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1214760106"/>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2257465370"/>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77431412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25327462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234886361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Insert relevant Case Study Picture/Image Here</a:t>
            </a:r>
          </a:p>
          <a:p>
            <a:pPr algn="ctr">
              <a:lnSpc>
                <a:spcPct val="106000"/>
              </a:lnSpc>
              <a:buFont typeface="Wingdings 2" pitchFamily="18" charset="2"/>
              <a:buNone/>
            </a:pPr>
            <a:r>
              <a:rPr lang="en-US" sz="1600" b="1" dirty="0">
                <a:solidFill>
                  <a:prstClr val="white"/>
                </a:solidFill>
              </a:rPr>
              <a:t>H – 7.35 cm</a:t>
            </a:r>
          </a:p>
          <a:p>
            <a:pPr algn="ctr">
              <a:lnSpc>
                <a:spcPct val="106000"/>
              </a:lnSpc>
              <a:buFont typeface="Wingdings 2" pitchFamily="18" charset="2"/>
              <a:buNone/>
            </a:pPr>
            <a:r>
              <a:rPr lang="en-US" sz="1600" b="1" dirty="0">
                <a:solidFill>
                  <a:prstClr val="white"/>
                </a:solidFill>
              </a:rPr>
              <a:t>W – 27.8 cm</a:t>
            </a:r>
          </a:p>
          <a:p>
            <a:pPr algn="ctr">
              <a:lnSpc>
                <a:spcPct val="106000"/>
              </a:lnSpc>
              <a:buFont typeface="Wingdings 2" pitchFamily="18" charset="2"/>
              <a:buNone/>
            </a:pPr>
            <a:r>
              <a:rPr lang="en-US" sz="1050" b="1" dirty="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a:solidFill>
                  <a:srgbClr val="86BC25"/>
                </a:solidFill>
              </a:rPr>
              <a:t>CHALLENGE</a:t>
            </a: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a:solidFill>
                  <a:srgbClr val="86BC25"/>
                </a:solidFill>
              </a:rPr>
              <a:t>OUR INSIGHT</a:t>
            </a: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a:solidFill>
                  <a:srgbClr val="86BC25"/>
                </a:solidFill>
              </a:rPr>
              <a:t>OUR IMPACT</a:t>
            </a: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84020591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88055265"/>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a:t>Click icon to add picture</a:t>
            </a:r>
          </a:p>
        </p:txBody>
      </p:sp>
      <p:sp>
        <p:nvSpPr>
          <p:cNvPr id="18" name="TextBox 1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31" name="TextBox 30"/>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32" name="TextBox 31"/>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grpSp>
        <p:nvGrpSpPr>
          <p:cNvPr id="55" name="Group 54"/>
          <p:cNvGrpSpPr>
            <a:grpSpLocks noChangeAspect="1"/>
          </p:cNvGrpSpPr>
          <p:nvPr userDrawn="1"/>
        </p:nvGrpSpPr>
        <p:grpSpPr>
          <a:xfrm>
            <a:off x="496151" y="399144"/>
            <a:ext cx="1998000" cy="374400"/>
            <a:chOff x="398463" y="404813"/>
            <a:chExt cx="1627187" cy="307976"/>
          </a:xfrm>
          <a:solidFill>
            <a:schemeClr val="tx1"/>
          </a:solidFill>
        </p:grpSpPr>
        <p:sp>
          <p:nvSpPr>
            <p:cNvPr id="56"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57"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58"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59"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0"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1"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2"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3"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4"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65"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Tree>
    <p:extLst>
      <p:ext uri="{BB962C8B-B14F-4D97-AF65-F5344CB8AC3E}">
        <p14:creationId xmlns:p14="http://schemas.microsoft.com/office/powerpoint/2010/main" val="1613744785"/>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16" name="TextBox 15"/>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308275709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1818"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11" name="TextBox 10"/>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340603256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2842"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965537235"/>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p:txBody>
      </p:sp>
    </p:spTree>
    <p:extLst>
      <p:ext uri="{BB962C8B-B14F-4D97-AF65-F5344CB8AC3E}">
        <p14:creationId xmlns:p14="http://schemas.microsoft.com/office/powerpoint/2010/main" val="2242228391"/>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3866"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1929718760"/>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595098522"/>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Considerations</a:t>
            </a:r>
          </a:p>
        </p:txBody>
      </p:sp>
    </p:spTree>
    <p:extLst>
      <p:ext uri="{BB962C8B-B14F-4D97-AF65-F5344CB8AC3E}">
        <p14:creationId xmlns:p14="http://schemas.microsoft.com/office/powerpoint/2010/main" val="418838404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7376736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4890"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Insert relevant Case Study Picture/Image Here</a:t>
            </a:r>
          </a:p>
          <a:p>
            <a:pPr algn="ctr">
              <a:lnSpc>
                <a:spcPct val="106000"/>
              </a:lnSpc>
              <a:buFont typeface="Wingdings 2" pitchFamily="18" charset="2"/>
              <a:buNone/>
            </a:pPr>
            <a:r>
              <a:rPr lang="en-US" sz="1600" b="1" dirty="0">
                <a:solidFill>
                  <a:prstClr val="white"/>
                </a:solidFill>
              </a:rPr>
              <a:t>H – 7.35 cm</a:t>
            </a:r>
          </a:p>
          <a:p>
            <a:pPr algn="ctr">
              <a:lnSpc>
                <a:spcPct val="106000"/>
              </a:lnSpc>
              <a:buFont typeface="Wingdings 2" pitchFamily="18" charset="2"/>
              <a:buNone/>
            </a:pPr>
            <a:r>
              <a:rPr lang="en-US" sz="1600" b="1" dirty="0">
                <a:solidFill>
                  <a:prstClr val="white"/>
                </a:solidFill>
              </a:rPr>
              <a:t>W – 27.8 cm</a:t>
            </a:r>
          </a:p>
          <a:p>
            <a:pPr algn="ctr">
              <a:lnSpc>
                <a:spcPct val="106000"/>
              </a:lnSpc>
              <a:buFont typeface="Wingdings 2" pitchFamily="18" charset="2"/>
              <a:buNone/>
            </a:pPr>
            <a:r>
              <a:rPr lang="en-US" sz="1050" b="1" dirty="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a:solidFill>
                  <a:srgbClr val="86BC25"/>
                </a:solidFill>
              </a:rPr>
              <a:t>CHALLENGE</a:t>
            </a: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a:solidFill>
                  <a:srgbClr val="86BC25"/>
                </a:solidFill>
              </a:rPr>
              <a:t>OUR INSIGHT</a:t>
            </a: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a:solidFill>
                  <a:srgbClr val="86BC25"/>
                </a:solidFill>
              </a:rPr>
              <a:t>OUR IMPACT</a:t>
            </a: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102660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Insert relevant Case Study Picture/Image Here</a:t>
            </a:r>
          </a:p>
          <a:p>
            <a:pPr algn="ctr">
              <a:lnSpc>
                <a:spcPct val="106000"/>
              </a:lnSpc>
              <a:buFont typeface="Wingdings 2" pitchFamily="18" charset="2"/>
              <a:buNone/>
            </a:pPr>
            <a:r>
              <a:rPr lang="en-US" sz="1600" b="1" dirty="0">
                <a:solidFill>
                  <a:prstClr val="white"/>
                </a:solidFill>
              </a:rPr>
              <a:t>H – 7.35 cm</a:t>
            </a:r>
          </a:p>
          <a:p>
            <a:pPr algn="ctr">
              <a:lnSpc>
                <a:spcPct val="106000"/>
              </a:lnSpc>
              <a:buFont typeface="Wingdings 2" pitchFamily="18" charset="2"/>
              <a:buNone/>
            </a:pPr>
            <a:r>
              <a:rPr lang="en-US" sz="1600" b="1" dirty="0">
                <a:solidFill>
                  <a:prstClr val="white"/>
                </a:solidFill>
              </a:rPr>
              <a:t>W – 27.8 cm</a:t>
            </a:r>
          </a:p>
          <a:p>
            <a:pPr algn="ctr">
              <a:lnSpc>
                <a:spcPct val="106000"/>
              </a:lnSpc>
              <a:buFont typeface="Wingdings 2" pitchFamily="18" charset="2"/>
              <a:buNone/>
            </a:pPr>
            <a:r>
              <a:rPr lang="en-US" sz="1050" b="1" dirty="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a:solidFill>
                  <a:srgbClr val="86BC25"/>
                </a:solidFill>
              </a:rPr>
              <a:t>CHALLENGE</a:t>
            </a: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a:solidFill>
                  <a:srgbClr val="86BC25"/>
                </a:solidFill>
              </a:rPr>
              <a:t>OUR INSIGHT</a:t>
            </a: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a:solidFill>
                  <a:srgbClr val="86BC25"/>
                </a:solidFill>
              </a:rPr>
              <a:t>OUR IMPACT</a:t>
            </a: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8514823"/>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591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1" name="TextBox 3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54330140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6938"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403615555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1842796226"/>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5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72084383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2803007060"/>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132346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a:t>Click icon to add picture</a:t>
            </a:r>
          </a:p>
        </p:txBody>
      </p:sp>
      <p:sp>
        <p:nvSpPr>
          <p:cNvPr id="18" name="TextBox 1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31" name="TextBox 30"/>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904290805"/>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34218016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9" name="TextBox 8"/>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64621765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50212202"/>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Tree>
    <p:extLst>
      <p:ext uri="{BB962C8B-B14F-4D97-AF65-F5344CB8AC3E}">
        <p14:creationId xmlns:p14="http://schemas.microsoft.com/office/powerpoint/2010/main" val="36205958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406895174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958570350"/>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Outputs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1291730199"/>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7962"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3593354565"/>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963325269"/>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Assumptions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403659209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986"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133892839"/>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
        <p:nvSpPr>
          <p:cNvPr id="5" name="Text Placeholder 4"/>
          <p:cNvSpPr>
            <a:spLocks noGrp="1"/>
          </p:cNvSpPr>
          <p:nvPr>
            <p:ph type="body" sz="quarter" idx="19" hasCustomPrompt="1"/>
          </p:nvPr>
        </p:nvSpPr>
        <p:spPr>
          <a:xfrm>
            <a:off x="9779000" y="403225"/>
            <a:ext cx="1538288" cy="333375"/>
          </a:xfrm>
        </p:spPr>
        <p:txBody>
          <a:bodyPr/>
          <a:lstStyle>
            <a:lvl1pPr algn="ctr">
              <a:defRPr sz="1100" b="1"/>
            </a:lvl1pPr>
          </a:lstStyle>
          <a:p>
            <a:pPr lvl="0"/>
            <a:r>
              <a:rPr lang="en-US" dirty="0"/>
              <a:t>Insert Team Name</a:t>
            </a:r>
          </a:p>
        </p:txBody>
      </p:sp>
      <p:sp>
        <p:nvSpPr>
          <p:cNvPr id="9" name="Picture Placeholder 8"/>
          <p:cNvSpPr>
            <a:spLocks noGrp="1"/>
          </p:cNvSpPr>
          <p:nvPr>
            <p:ph type="pic" sz="quarter" idx="20" hasCustomPrompt="1"/>
          </p:nvPr>
        </p:nvSpPr>
        <p:spPr>
          <a:xfrm>
            <a:off x="1308100" y="1620838"/>
            <a:ext cx="1280160" cy="1280160"/>
          </a:xfrm>
        </p:spPr>
        <p:txBody>
          <a:bodyPr/>
          <a:lstStyle>
            <a:lvl1pPr>
              <a:defRPr baseline="0"/>
            </a:lvl1pPr>
          </a:lstStyle>
          <a:p>
            <a:r>
              <a:rPr lang="en-US" dirty="0"/>
              <a:t>Insert Picture then right click the Picture and click format picture and go to picture Icon and click picture color for drop down and adjust the preset to back and white.</a:t>
            </a:r>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099" y="3028793"/>
            <a:ext cx="1279525" cy="336707"/>
          </a:xfrm>
        </p:spPr>
        <p:txBody>
          <a:bodyPr/>
          <a:lstStyle>
            <a:lvl1pPr>
              <a:defRPr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777708"/>
            <a:ext cx="1279525" cy="1191206"/>
          </a:xfrm>
        </p:spPr>
        <p:txBody>
          <a:bodyPr/>
          <a:lstStyle>
            <a:lvl1pPr marL="171450" indent="-171450">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17" name="Text Placeholder 14"/>
          <p:cNvSpPr>
            <a:spLocks noGrp="1"/>
          </p:cNvSpPr>
          <p:nvPr>
            <p:ph type="body" sz="quarter" idx="25" hasCustomPrompt="1"/>
          </p:nvPr>
        </p:nvSpPr>
        <p:spPr>
          <a:xfrm>
            <a:off x="1308099" y="3427996"/>
            <a:ext cx="1279525" cy="256804"/>
          </a:xfrm>
        </p:spPr>
        <p:txBody>
          <a:bodyPr/>
          <a:lstStyle>
            <a:lvl1pPr>
              <a:defRPr b="0" i="1">
                <a:solidFill>
                  <a:schemeClr val="tx1"/>
                </a:solidFill>
              </a:defRPr>
            </a:lvl1pPr>
          </a:lstStyle>
          <a:p>
            <a:pPr lvl="0"/>
            <a:r>
              <a:rPr lang="en-US" dirty="0"/>
              <a:t>Role</a:t>
            </a:r>
          </a:p>
        </p:txBody>
      </p:sp>
      <p:sp>
        <p:nvSpPr>
          <p:cNvPr id="20" name="Rectangle 19"/>
          <p:cNvSpPr/>
          <p:nvPr userDrawn="1"/>
        </p:nvSpPr>
        <p:spPr>
          <a:xfrm>
            <a:off x="2794000" y="2639388"/>
            <a:ext cx="1822935" cy="261610"/>
          </a:xfrm>
          <a:prstGeom prst="rect">
            <a:avLst/>
          </a:prstGeom>
        </p:spPr>
        <p:txBody>
          <a:bodyPr wrap="none">
            <a:spAutoFit/>
          </a:bodyPr>
          <a:lstStyle/>
          <a:p>
            <a:r>
              <a:rPr lang="en-US" sz="1100" b="1" dirty="0">
                <a:solidFill>
                  <a:prstClr val="black"/>
                </a:solidFill>
              </a:rPr>
              <a:t>Relevant Competencies:</a:t>
            </a:r>
          </a:p>
        </p:txBody>
      </p:sp>
      <p:sp>
        <p:nvSpPr>
          <p:cNvPr id="21" name="Rectangle 20"/>
          <p:cNvSpPr/>
          <p:nvPr userDrawn="1"/>
        </p:nvSpPr>
        <p:spPr>
          <a:xfrm>
            <a:off x="2794000" y="1498752"/>
            <a:ext cx="1350050" cy="261610"/>
          </a:xfrm>
          <a:prstGeom prst="rect">
            <a:avLst/>
          </a:prstGeom>
        </p:spPr>
        <p:txBody>
          <a:bodyPr wrap="none">
            <a:spAutoFit/>
          </a:bodyPr>
          <a:lstStyle/>
          <a:p>
            <a:r>
              <a:rPr lang="en-US" sz="1100" b="1" dirty="0">
                <a:solidFill>
                  <a:prstClr val="black"/>
                </a:solidFill>
              </a:rPr>
              <a:t>Profile Summary:</a:t>
            </a:r>
          </a:p>
        </p:txBody>
      </p:sp>
      <p:sp>
        <p:nvSpPr>
          <p:cNvPr id="25" name="Rectangle 24"/>
          <p:cNvSpPr/>
          <p:nvPr userDrawn="1"/>
        </p:nvSpPr>
        <p:spPr>
          <a:xfrm>
            <a:off x="2793364" y="3516100"/>
            <a:ext cx="2079415" cy="261610"/>
          </a:xfrm>
          <a:prstGeom prst="rect">
            <a:avLst/>
          </a:prstGeom>
        </p:spPr>
        <p:txBody>
          <a:bodyPr wrap="none">
            <a:spAutoFit/>
          </a:bodyPr>
          <a:lstStyle/>
          <a:p>
            <a:r>
              <a:rPr lang="en-US" sz="1100" b="1" dirty="0">
                <a:solidFill>
                  <a:prstClr val="black"/>
                </a:solidFill>
              </a:rPr>
              <a:t>Examples of Relevant Work:</a:t>
            </a:r>
          </a:p>
        </p:txBody>
      </p:sp>
      <p:sp>
        <p:nvSpPr>
          <p:cNvPr id="28" name="Text Placeholder 10"/>
          <p:cNvSpPr>
            <a:spLocks noGrp="1"/>
          </p:cNvSpPr>
          <p:nvPr>
            <p:ph type="body" sz="quarter" idx="28" hasCustomPrompt="1"/>
          </p:nvPr>
        </p:nvSpPr>
        <p:spPr>
          <a:xfrm>
            <a:off x="2794000" y="3777708"/>
            <a:ext cx="8523288" cy="2651760"/>
          </a:xfrm>
        </p:spPr>
        <p:txBody>
          <a:bodyPr/>
          <a:lstStyle>
            <a:lvl1pP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Tree>
    <p:extLst>
      <p:ext uri="{BB962C8B-B14F-4D97-AF65-F5344CB8AC3E}">
        <p14:creationId xmlns:p14="http://schemas.microsoft.com/office/powerpoint/2010/main" val="4013018654"/>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0010"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
        <p:nvSpPr>
          <p:cNvPr id="8" name="Text Placeholder 18"/>
          <p:cNvSpPr>
            <a:spLocks noGrp="1"/>
          </p:cNvSpPr>
          <p:nvPr>
            <p:ph idx="1"/>
          </p:nvPr>
        </p:nvSpPr>
        <p:spPr>
          <a:xfrm>
            <a:off x="1308100" y="1665818"/>
            <a:ext cx="10009188" cy="463338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Tree>
    <p:extLst>
      <p:ext uri="{BB962C8B-B14F-4D97-AF65-F5344CB8AC3E}">
        <p14:creationId xmlns:p14="http://schemas.microsoft.com/office/powerpoint/2010/main" val="264892342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371329208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2383998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860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52866936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1820159726"/>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2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03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2298"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622298"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22" name="Rectangle 21"/>
          <p:cNvSpPr/>
          <p:nvPr userDrawn="1"/>
        </p:nvSpPr>
        <p:spPr bwMode="gray">
          <a:xfrm>
            <a:off x="611409" y="1166602"/>
            <a:ext cx="10972800" cy="9144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249855088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6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2058"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943145745"/>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_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6362032"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18" name="Text Placeholder 10"/>
          <p:cNvSpPr>
            <a:spLocks noGrp="1"/>
          </p:cNvSpPr>
          <p:nvPr>
            <p:ph type="body" sz="quarter" idx="29" hasCustomPrompt="1"/>
          </p:nvPr>
        </p:nvSpPr>
        <p:spPr>
          <a:xfrm>
            <a:off x="9252284" y="3777708"/>
            <a:ext cx="2065004" cy="2562934"/>
          </a:xfrm>
        </p:spPr>
        <p:txBody>
          <a:bodyPr vert="horz" lIns="0" tIns="0" rIns="0" bIns="0" rtlCol="0">
            <a:noAutofit/>
          </a:bodyPr>
          <a:lstStyle>
            <a:lvl1pPr>
              <a:spcBef>
                <a:spcPts val="0"/>
              </a:spcBef>
              <a:spcAft>
                <a:spcPts val="0"/>
              </a:spcAft>
              <a:defRPr lang="en-US" i="1" baseline="0" dirty="0" smtClean="0"/>
            </a:lvl1pPr>
          </a:lstStyle>
          <a:p>
            <a:pPr marL="60325" lvl="0" indent="-50800">
              <a:buChar char="•"/>
            </a:pPr>
            <a:r>
              <a:rPr lang="en-US" dirty="0"/>
              <a:t>XXXXX</a:t>
            </a:r>
          </a:p>
          <a:p>
            <a:pPr marL="60325" lvl="0" indent="-50800">
              <a:buChar char="•"/>
            </a:pPr>
            <a:r>
              <a:rPr lang="en-US" dirty="0"/>
              <a:t>XXXXX</a:t>
            </a:r>
          </a:p>
          <a:p>
            <a:pPr marL="60325" lvl="0" indent="-50800">
              <a:buChar char="•"/>
            </a:pPr>
            <a:r>
              <a:rPr lang="en-US" dirty="0"/>
              <a:t>XXXXX</a:t>
            </a:r>
          </a:p>
          <a:p>
            <a:pPr marL="60325" lvl="0" indent="-50800">
              <a:buChar char="•"/>
            </a:pPr>
            <a:endParaRPr lang="en-US" dirty="0"/>
          </a:p>
        </p:txBody>
      </p:sp>
      <p:sp>
        <p:nvSpPr>
          <p:cNvPr id="19" name="Rectangle 18"/>
          <p:cNvSpPr/>
          <p:nvPr userDrawn="1"/>
        </p:nvSpPr>
        <p:spPr>
          <a:xfrm>
            <a:off x="9252284" y="3572248"/>
            <a:ext cx="1752083" cy="169277"/>
          </a:xfrm>
          <a:prstGeom prst="rect">
            <a:avLst/>
          </a:prstGeom>
        </p:spPr>
        <p:txBody>
          <a:bodyPr wrap="none" lIns="0" tIns="0" rIns="0" bIns="0" anchor="ctr">
            <a:spAutoFit/>
          </a:bodyPr>
          <a:lstStyle/>
          <a:p>
            <a:r>
              <a:rPr lang="en-US" sz="1100" b="1" dirty="0">
                <a:solidFill>
                  <a:schemeClr val="accent1"/>
                </a:solidFill>
              </a:rPr>
              <a:t>Examples of Other Clients</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344657003"/>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_Title, subtitle &amp; 1 column - lar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803082"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1846"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22804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9855108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1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4106"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721631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2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805130"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1" y="317501"/>
            <a:ext cx="11188700" cy="334101"/>
          </a:xfrm>
          <a:prstGeom prst="rect">
            <a:avLst/>
          </a:prstGeom>
        </p:spPr>
        <p:txBody>
          <a:bodyPr vert="horz" lIns="0" tIns="0" rIns="0" bIns="0" rtlCol="0" anchor="t" anchorCtr="0">
            <a:noAutofit/>
          </a:bodyPr>
          <a:lstStyle>
            <a:lvl1pPr>
              <a:defRPr sz="2000" b="0"/>
            </a:lvl1pPr>
          </a:lstStyle>
          <a:p>
            <a:r>
              <a:rPr lang="en-US" noProof="0" dirty="0"/>
              <a:t>Click to add title</a:t>
            </a:r>
          </a:p>
        </p:txBody>
      </p:sp>
    </p:spTree>
    <p:extLst>
      <p:ext uri="{BB962C8B-B14F-4D97-AF65-F5344CB8AC3E}">
        <p14:creationId xmlns:p14="http://schemas.microsoft.com/office/powerpoint/2010/main" val="344406404"/>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200" spc="-56" dirty="0">
                <a:latin typeface="+mj-lt"/>
              </a:defRPr>
            </a:lvl1pPr>
          </a:lstStyle>
          <a:p>
            <a:pPr lvl="0" defTabSz="514350">
              <a:lnSpc>
                <a:spcPct val="85000"/>
              </a:lnSpc>
            </a:pPr>
            <a:r>
              <a:rPr lang="en-US" dirty="0" smtClean="0"/>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marL="171450" lvl="0" indent="-171450">
              <a:lnSpc>
                <a:spcPct val="130000"/>
              </a:lnSpc>
            </a:pPr>
            <a:r>
              <a:rPr lang="en-US" dirty="0" smtClean="0"/>
              <a:t>Click to edit Master text styles</a:t>
            </a:r>
          </a:p>
        </p:txBody>
      </p:sp>
    </p:spTree>
    <p:extLst>
      <p:ext uri="{BB962C8B-B14F-4D97-AF65-F5344CB8AC3E}">
        <p14:creationId xmlns:p14="http://schemas.microsoft.com/office/powerpoint/2010/main" val="1993152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141382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963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719571567"/>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920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
        <p:nvSpPr>
          <p:cNvPr id="12" name="TextBox 11"/>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13" name="TextBox 12"/>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7787320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22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797612039"/>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
        <p:nvSpPr>
          <p:cNvPr id="5"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8"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216622302"/>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125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chemeClr val="tx1"/>
                </a:solidFill>
              </a:rPr>
              <a:t>Sample Deliverables</a:t>
            </a:r>
            <a:endParaRPr lang="en-US" sz="1600" dirty="0">
              <a:solidFill>
                <a:schemeClr val="tx1"/>
              </a:solidFill>
            </a:endParaRP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smtClean="0"/>
              <a:t> </a:t>
            </a:r>
            <a:endParaRPr lang="en-US" dirty="0"/>
          </a:p>
        </p:txBody>
      </p:sp>
      <p:sp>
        <p:nvSpPr>
          <p:cNvPr id="1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3"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512707912"/>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smtClean="0"/>
              <a:t> </a:t>
            </a:r>
            <a:endParaRPr lang="en-US" dirty="0"/>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chemeClr val="tx1"/>
                </a:solidFill>
              </a:rPr>
              <a:t>Methodologies</a:t>
            </a:r>
            <a:endParaRPr lang="en-US" sz="1600" dirty="0">
              <a:solidFill>
                <a:schemeClr val="tx1"/>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4"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395100648"/>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pproach">
    <p:spTree>
      <p:nvGrpSpPr>
        <p:cNvPr id="1" name=""/>
        <p:cNvGrpSpPr/>
        <p:nvPr/>
      </p:nvGrpSpPr>
      <p:grpSpPr>
        <a:xfrm>
          <a:off x="0" y="0"/>
          <a:ext cx="0" cy="0"/>
          <a:chOff x="0" y="0"/>
          <a:chExt cx="0" cy="0"/>
        </a:xfrm>
      </p:grpSpPr>
      <p:grpSp>
        <p:nvGrpSpPr>
          <p:cNvPr id="4" name="Group 39"/>
          <p:cNvGrpSpPr>
            <a:grpSpLocks noChangeAspect="1"/>
          </p:cNvGrpSpPr>
          <p:nvPr userDrawn="1"/>
        </p:nvGrpSpPr>
        <p:grpSpPr bwMode="auto">
          <a:xfrm>
            <a:off x="729380"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userDrawn="1"/>
        </p:nvSpPr>
        <p:spPr>
          <a:xfrm>
            <a:off x="117813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627796" y="1954980"/>
            <a:ext cx="6978953"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rgbClr val="86BC25"/>
                </a:solidFill>
              </a:rPr>
              <a:t>Deliverables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536096"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536096"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baseline="0" dirty="0" smtClean="0">
                <a:solidFill>
                  <a:srgbClr val="86BC25"/>
                </a:solidFill>
              </a:rPr>
              <a:t>Key Assumptions</a:t>
            </a:r>
            <a:endParaRPr lang="en-US" sz="1600" dirty="0">
              <a:solidFill>
                <a:srgbClr val="86BC25"/>
              </a:solidFill>
            </a:endParaRPr>
          </a:p>
        </p:txBody>
      </p:sp>
      <p:sp>
        <p:nvSpPr>
          <p:cNvPr id="2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22"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4114044"/>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smtClean="0"/>
              <a:t> </a:t>
            </a:r>
            <a:endParaRPr lang="en-US" dirty="0"/>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126563958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227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627716" y="388938"/>
            <a:ext cx="10882652"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Insert relevant</a:t>
            </a:r>
            <a:r>
              <a:rPr lang="en-US" sz="1600" b="1" baseline="0" dirty="0" smtClean="0">
                <a:solidFill>
                  <a:schemeClr val="bg1"/>
                </a:solidFill>
              </a:rPr>
              <a:t> Case Study Picture/Image Here</a:t>
            </a:r>
          </a:p>
          <a:p>
            <a:pPr algn="ctr">
              <a:lnSpc>
                <a:spcPct val="106000"/>
              </a:lnSpc>
              <a:buFont typeface="Wingdings 2" pitchFamily="18" charset="2"/>
              <a:buNone/>
            </a:pPr>
            <a:r>
              <a:rPr lang="en-US" sz="1600" b="1" dirty="0" smtClean="0">
                <a:solidFill>
                  <a:schemeClr val="bg1"/>
                </a:solidFill>
              </a:rPr>
              <a:t>H – 7.35 cm</a:t>
            </a:r>
          </a:p>
          <a:p>
            <a:pPr algn="ctr">
              <a:lnSpc>
                <a:spcPct val="106000"/>
              </a:lnSpc>
              <a:buFont typeface="Wingdings 2" pitchFamily="18" charset="2"/>
              <a:buNone/>
            </a:pPr>
            <a:r>
              <a:rPr lang="en-US" sz="1600" b="1" dirty="0" smtClean="0">
                <a:solidFill>
                  <a:schemeClr val="bg1"/>
                </a:solidFill>
              </a:rPr>
              <a:t>W – 27.8 cm</a:t>
            </a:r>
          </a:p>
          <a:p>
            <a:pPr algn="ctr">
              <a:lnSpc>
                <a:spcPct val="106000"/>
              </a:lnSpc>
              <a:buFont typeface="Wingdings 2" pitchFamily="18" charset="2"/>
              <a:buNone/>
            </a:pPr>
            <a:r>
              <a:rPr lang="en-US" sz="1050" b="1" dirty="0" smtClean="0">
                <a:solidFill>
                  <a:schemeClr val="bg1"/>
                </a:solidFill>
              </a:rPr>
              <a:t>URL: https://brandspace.deloitte.com</a:t>
            </a:r>
          </a:p>
        </p:txBody>
      </p:sp>
      <p:sp>
        <p:nvSpPr>
          <p:cNvPr id="4" name="Rectangle 3"/>
          <p:cNvSpPr/>
          <p:nvPr userDrawn="1"/>
        </p:nvSpPr>
        <p:spPr>
          <a:xfrm>
            <a:off x="437486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62385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12587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623854" y="3226101"/>
            <a:ext cx="1828800" cy="230832"/>
          </a:xfrm>
          <a:prstGeom prst="rect">
            <a:avLst/>
          </a:prstGeom>
        </p:spPr>
        <p:txBody>
          <a:bodyPr wrap="none">
            <a:spAutoFit/>
          </a:bodyPr>
          <a:lstStyle/>
          <a:p>
            <a:r>
              <a:rPr lang="en-US" sz="900" b="1" kern="1200" dirty="0" smtClean="0">
                <a:solidFill>
                  <a:schemeClr val="accent1"/>
                </a:solidFill>
                <a:latin typeface="+mn-lt"/>
                <a:ea typeface="+mn-ea"/>
                <a:cs typeface="+mn-cs"/>
              </a:rPr>
              <a:t>CHALLENGE</a:t>
            </a:r>
            <a:endParaRPr lang="en-US" sz="900" b="1" kern="1200" dirty="0">
              <a:solidFill>
                <a:schemeClr val="accent1"/>
              </a:solidFill>
              <a:latin typeface="+mn-lt"/>
              <a:ea typeface="+mn-ea"/>
              <a:cs typeface="+mn-cs"/>
            </a:endParaRPr>
          </a:p>
        </p:txBody>
      </p:sp>
      <p:sp>
        <p:nvSpPr>
          <p:cNvPr id="10" name="Rectangle 9"/>
          <p:cNvSpPr/>
          <p:nvPr userDrawn="1"/>
        </p:nvSpPr>
        <p:spPr>
          <a:xfrm>
            <a:off x="4376835" y="3226101"/>
            <a:ext cx="1828800" cy="230832"/>
          </a:xfrm>
          <a:prstGeom prst="rect">
            <a:avLst/>
          </a:prstGeom>
        </p:spPr>
        <p:txBody>
          <a:bodyPr wrap="square">
            <a:spAutoFit/>
          </a:bodyPr>
          <a:lstStyle/>
          <a:p>
            <a:r>
              <a:rPr lang="en-US" sz="900" b="1" kern="1200" dirty="0" smtClean="0">
                <a:solidFill>
                  <a:schemeClr val="accent1"/>
                </a:solidFill>
                <a:latin typeface="+mn-lt"/>
                <a:ea typeface="+mn-ea"/>
                <a:cs typeface="+mn-cs"/>
              </a:rPr>
              <a:t>OUR INSIGHT</a:t>
            </a:r>
            <a:endParaRPr lang="en-US" sz="900" b="1" kern="1200" dirty="0">
              <a:solidFill>
                <a:schemeClr val="accent1"/>
              </a:solidFill>
              <a:latin typeface="+mn-lt"/>
              <a:ea typeface="+mn-ea"/>
              <a:cs typeface="+mn-cs"/>
            </a:endParaRPr>
          </a:p>
        </p:txBody>
      </p:sp>
      <p:sp>
        <p:nvSpPr>
          <p:cNvPr id="11" name="Rectangle 10"/>
          <p:cNvSpPr/>
          <p:nvPr userDrawn="1"/>
        </p:nvSpPr>
        <p:spPr>
          <a:xfrm>
            <a:off x="8125875" y="3226101"/>
            <a:ext cx="1828800" cy="230832"/>
          </a:xfrm>
          <a:prstGeom prst="rect">
            <a:avLst/>
          </a:prstGeom>
        </p:spPr>
        <p:txBody>
          <a:bodyPr wrap="none">
            <a:spAutoFit/>
          </a:bodyPr>
          <a:lstStyle/>
          <a:p>
            <a:r>
              <a:rPr lang="en-US" sz="900" b="1" kern="1200" dirty="0" smtClean="0">
                <a:solidFill>
                  <a:schemeClr val="accent1"/>
                </a:solidFill>
                <a:latin typeface="+mn-lt"/>
                <a:ea typeface="+mn-ea"/>
                <a:cs typeface="+mn-cs"/>
              </a:rPr>
              <a:t>OUR IMPACT</a:t>
            </a:r>
            <a:endParaRPr lang="en-US" sz="900" b="1" kern="1200" dirty="0">
              <a:solidFill>
                <a:schemeClr val="accent1"/>
              </a:solidFill>
              <a:latin typeface="+mn-lt"/>
              <a:ea typeface="+mn-ea"/>
              <a:cs typeface="+mn-cs"/>
            </a:endParaRPr>
          </a:p>
        </p:txBody>
      </p:sp>
      <p:sp>
        <p:nvSpPr>
          <p:cNvPr id="12" name="Text Placeholder 21"/>
          <p:cNvSpPr>
            <a:spLocks noGrp="1"/>
          </p:cNvSpPr>
          <p:nvPr>
            <p:ph type="body" sz="quarter" idx="20"/>
          </p:nvPr>
        </p:nvSpPr>
        <p:spPr>
          <a:xfrm>
            <a:off x="623855" y="3528923"/>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12587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627796" y="388938"/>
            <a:ext cx="10881359"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37683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957054" y="2532651"/>
            <a:ext cx="9080847"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957054" y="2131883"/>
            <a:ext cx="9080847"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563786801"/>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329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
        <p:nvSpPr>
          <p:cNvPr id="31" name="TextBox 3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9466383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432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1833454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348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14411964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p:txBody>
      </p:sp>
    </p:spTree>
    <p:extLst>
      <p:ext uri="{BB962C8B-B14F-4D97-AF65-F5344CB8AC3E}">
        <p14:creationId xmlns:p14="http://schemas.microsoft.com/office/powerpoint/2010/main" val="45402948"/>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762380905"/>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4017348155"/>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4235860415"/>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3124922598"/>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286045902"/>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21387782"/>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1270881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5348"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1765110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637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431406952"/>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5071867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065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4094189350"/>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739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2263080485"/>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94786984"/>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Deliverables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Key Considerations</a:t>
            </a:r>
            <a:endParaRPr lang="en-US" sz="1600" dirty="0">
              <a:solidFill>
                <a:srgbClr val="86BC25"/>
              </a:solidFill>
            </a:endParaRPr>
          </a:p>
        </p:txBody>
      </p:sp>
    </p:spTree>
    <p:extLst>
      <p:ext uri="{BB962C8B-B14F-4D97-AF65-F5344CB8AC3E}">
        <p14:creationId xmlns:p14="http://schemas.microsoft.com/office/powerpoint/2010/main" val="2436233074"/>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239715100"/>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841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341265845"/>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44"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
        <p:nvSpPr>
          <p:cNvPr id="31" name="TextBox 3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548818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046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619992903"/>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40066778"/>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1373295730"/>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46670099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9743578"/>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2836818726"/>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791266643"/>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78762953"/>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4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1729267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86139072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9" name="TextBox 8"/>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513287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885230686"/>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3082051864"/>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5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Tree>
    <p:extLst>
      <p:ext uri="{BB962C8B-B14F-4D97-AF65-F5344CB8AC3E}">
        <p14:creationId xmlns:p14="http://schemas.microsoft.com/office/powerpoint/2010/main" val="1515085750"/>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6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57432742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Considerations</a:t>
            </a:r>
          </a:p>
        </p:txBody>
      </p:sp>
    </p:spTree>
    <p:extLst>
      <p:ext uri="{BB962C8B-B14F-4D97-AF65-F5344CB8AC3E}">
        <p14:creationId xmlns:p14="http://schemas.microsoft.com/office/powerpoint/2010/main" val="1397460802"/>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Outputs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3137227620"/>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323358155"/>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31601141"/>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492"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93175803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8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51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011794574"/>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9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1272595449"/>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6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53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2070034255"/>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7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574258160"/>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5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Key Assumptions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2196835950"/>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5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298191533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2855254932"/>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5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56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11201935"/>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4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558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10268940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
        <p:nvSpPr>
          <p:cNvPr id="5" name="Text Placeholder 4"/>
          <p:cNvSpPr>
            <a:spLocks noGrp="1"/>
          </p:cNvSpPr>
          <p:nvPr>
            <p:ph type="body" sz="quarter" idx="19" hasCustomPrompt="1"/>
          </p:nvPr>
        </p:nvSpPr>
        <p:spPr>
          <a:xfrm>
            <a:off x="9779000" y="403225"/>
            <a:ext cx="1538288" cy="333375"/>
          </a:xfrm>
        </p:spPr>
        <p:txBody>
          <a:bodyPr/>
          <a:lstStyle>
            <a:lvl1pPr algn="ctr">
              <a:defRPr sz="1100" b="1"/>
            </a:lvl1pPr>
          </a:lstStyle>
          <a:p>
            <a:pPr lvl="0"/>
            <a:r>
              <a:rPr lang="en-US" dirty="0" smtClean="0"/>
              <a:t>Insert Team Name</a:t>
            </a:r>
            <a:endParaRPr lang="en-US" dirty="0"/>
          </a:p>
        </p:txBody>
      </p:sp>
      <p:sp>
        <p:nvSpPr>
          <p:cNvPr id="9" name="Picture Placeholder 8"/>
          <p:cNvSpPr>
            <a:spLocks noGrp="1"/>
          </p:cNvSpPr>
          <p:nvPr>
            <p:ph type="pic" sz="quarter" idx="20" hasCustomPrompt="1"/>
          </p:nvPr>
        </p:nvSpPr>
        <p:spPr>
          <a:xfrm>
            <a:off x="1308100" y="1620838"/>
            <a:ext cx="1280160" cy="1280160"/>
          </a:xfrm>
        </p:spPr>
        <p:txBody>
          <a:bodyPr/>
          <a:lstStyle>
            <a:lvl1pPr>
              <a:defRPr baseline="0"/>
            </a:lvl1pPr>
          </a:lstStyle>
          <a:p>
            <a:r>
              <a:rPr lang="en-US" dirty="0" smtClean="0"/>
              <a:t>Insert Picture then right click the Picture and click format picture and go to picture Icon and click picture color for drop down and adjust the preset to back and white.</a:t>
            </a:r>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099" y="3028793"/>
            <a:ext cx="1279525" cy="336707"/>
          </a:xfrm>
        </p:spPr>
        <p:txBody>
          <a:bodyPr/>
          <a:lstStyle>
            <a:lvl1pPr>
              <a:defRPr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777708"/>
            <a:ext cx="1279525" cy="1191206"/>
          </a:xfrm>
        </p:spPr>
        <p:txBody>
          <a:bodyPr/>
          <a:lstStyle>
            <a:lvl1pPr marL="171450" indent="-171450">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17" name="Text Placeholder 14"/>
          <p:cNvSpPr>
            <a:spLocks noGrp="1"/>
          </p:cNvSpPr>
          <p:nvPr>
            <p:ph type="body" sz="quarter" idx="25" hasCustomPrompt="1"/>
          </p:nvPr>
        </p:nvSpPr>
        <p:spPr>
          <a:xfrm>
            <a:off x="1308099" y="3427996"/>
            <a:ext cx="1279525" cy="256804"/>
          </a:xfrm>
        </p:spPr>
        <p:txBody>
          <a:bodyPr/>
          <a:lstStyle>
            <a:lvl1pPr>
              <a:defRPr b="0" i="1">
                <a:solidFill>
                  <a:schemeClr val="tx1"/>
                </a:solidFill>
              </a:defRPr>
            </a:lvl1pPr>
          </a:lstStyle>
          <a:p>
            <a:pPr lvl="0"/>
            <a:r>
              <a:rPr lang="en-US" dirty="0" smtClean="0"/>
              <a:t>Role</a:t>
            </a:r>
          </a:p>
        </p:txBody>
      </p:sp>
      <p:sp>
        <p:nvSpPr>
          <p:cNvPr id="20" name="Rectangle 19"/>
          <p:cNvSpPr/>
          <p:nvPr userDrawn="1"/>
        </p:nvSpPr>
        <p:spPr>
          <a:xfrm>
            <a:off x="2794000" y="2639388"/>
            <a:ext cx="1822935" cy="261610"/>
          </a:xfrm>
          <a:prstGeom prst="rect">
            <a:avLst/>
          </a:prstGeom>
        </p:spPr>
        <p:txBody>
          <a:bodyPr wrap="none">
            <a:spAutoFit/>
          </a:bodyPr>
          <a:lstStyle/>
          <a:p>
            <a:r>
              <a:rPr lang="en-US" sz="1100" b="1" dirty="0" smtClean="0">
                <a:solidFill>
                  <a:prstClr val="black"/>
                </a:solidFill>
              </a:rPr>
              <a:t>Relevant Competencies:</a:t>
            </a:r>
            <a:endParaRPr lang="en-US" sz="1100" b="1" dirty="0">
              <a:solidFill>
                <a:prstClr val="black"/>
              </a:solidFill>
            </a:endParaRPr>
          </a:p>
        </p:txBody>
      </p:sp>
      <p:sp>
        <p:nvSpPr>
          <p:cNvPr id="21" name="Rectangle 20"/>
          <p:cNvSpPr/>
          <p:nvPr userDrawn="1"/>
        </p:nvSpPr>
        <p:spPr>
          <a:xfrm>
            <a:off x="2794000" y="1498752"/>
            <a:ext cx="1350050" cy="261610"/>
          </a:xfrm>
          <a:prstGeom prst="rect">
            <a:avLst/>
          </a:prstGeom>
        </p:spPr>
        <p:txBody>
          <a:bodyPr wrap="none">
            <a:spAutoFit/>
          </a:bodyPr>
          <a:lstStyle/>
          <a:p>
            <a:r>
              <a:rPr lang="en-US" sz="1100" b="1" dirty="0" smtClean="0">
                <a:solidFill>
                  <a:prstClr val="black"/>
                </a:solidFill>
              </a:rPr>
              <a:t>Profile Summary:</a:t>
            </a:r>
            <a:endParaRPr lang="en-US" sz="1100" b="1" dirty="0">
              <a:solidFill>
                <a:prstClr val="black"/>
              </a:solidFill>
            </a:endParaRPr>
          </a:p>
        </p:txBody>
      </p:sp>
      <p:sp>
        <p:nvSpPr>
          <p:cNvPr id="25" name="Rectangle 24"/>
          <p:cNvSpPr/>
          <p:nvPr userDrawn="1"/>
        </p:nvSpPr>
        <p:spPr>
          <a:xfrm>
            <a:off x="2793364" y="3516100"/>
            <a:ext cx="2079415" cy="261610"/>
          </a:xfrm>
          <a:prstGeom prst="rect">
            <a:avLst/>
          </a:prstGeom>
        </p:spPr>
        <p:txBody>
          <a:bodyPr wrap="none">
            <a:spAutoFit/>
          </a:bodyPr>
          <a:lstStyle/>
          <a:p>
            <a:r>
              <a:rPr lang="en-US" sz="1100" b="1" dirty="0" smtClean="0">
                <a:solidFill>
                  <a:prstClr val="black"/>
                </a:solidFill>
              </a:rPr>
              <a:t>Examples of Relevant Work:</a:t>
            </a:r>
            <a:endParaRPr lang="en-US" sz="1100" b="1" dirty="0">
              <a:solidFill>
                <a:prstClr val="black"/>
              </a:solidFill>
            </a:endParaRPr>
          </a:p>
        </p:txBody>
      </p:sp>
      <p:sp>
        <p:nvSpPr>
          <p:cNvPr id="28" name="Text Placeholder 10"/>
          <p:cNvSpPr>
            <a:spLocks noGrp="1"/>
          </p:cNvSpPr>
          <p:nvPr>
            <p:ph type="body" sz="quarter" idx="28" hasCustomPrompt="1"/>
          </p:nvPr>
        </p:nvSpPr>
        <p:spPr>
          <a:xfrm>
            <a:off x="2794000" y="3777708"/>
            <a:ext cx="8523288" cy="2651760"/>
          </a:xfrm>
        </p:spPr>
        <p:txBody>
          <a:bodyPr/>
          <a:lstStyle>
            <a:lvl1pP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Tree>
    <p:extLst>
      <p:ext uri="{BB962C8B-B14F-4D97-AF65-F5344CB8AC3E}">
        <p14:creationId xmlns:p14="http://schemas.microsoft.com/office/powerpoint/2010/main" val="3618477922"/>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61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149667768"/>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63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
        <p:nvSpPr>
          <p:cNvPr id="8" name="Text Placeholder 18"/>
          <p:cNvSpPr>
            <a:spLocks noGrp="1"/>
          </p:cNvSpPr>
          <p:nvPr>
            <p:ph idx="1"/>
          </p:nvPr>
        </p:nvSpPr>
        <p:spPr>
          <a:xfrm>
            <a:off x="1308100" y="1665818"/>
            <a:ext cx="10009188" cy="463338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Tree>
    <p:extLst>
      <p:ext uri="{BB962C8B-B14F-4D97-AF65-F5344CB8AC3E}">
        <p14:creationId xmlns:p14="http://schemas.microsoft.com/office/powerpoint/2010/main" val="3249099438"/>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0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904583421"/>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7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896854916"/>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8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4155128763"/>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1367809070"/>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6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53863803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167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prstClr val="white"/>
                </a:solidFill>
              </a:rPr>
              <a:t>Insert relevant Case Study Picture/Image Here</a:t>
            </a:r>
          </a:p>
          <a:p>
            <a:pPr algn="ctr">
              <a:lnSpc>
                <a:spcPct val="106000"/>
              </a:lnSpc>
              <a:buFont typeface="Wingdings 2" pitchFamily="18" charset="2"/>
              <a:buNone/>
            </a:pPr>
            <a:r>
              <a:rPr lang="en-US" sz="1600" b="1" dirty="0">
                <a:solidFill>
                  <a:prstClr val="white"/>
                </a:solidFill>
              </a:rPr>
              <a:t>H – 7.35 cm</a:t>
            </a:r>
          </a:p>
          <a:p>
            <a:pPr algn="ctr">
              <a:lnSpc>
                <a:spcPct val="106000"/>
              </a:lnSpc>
              <a:buFont typeface="Wingdings 2" pitchFamily="18" charset="2"/>
              <a:buNone/>
            </a:pPr>
            <a:r>
              <a:rPr lang="en-US" sz="1600" b="1" dirty="0">
                <a:solidFill>
                  <a:prstClr val="white"/>
                </a:solidFill>
              </a:rPr>
              <a:t>W – 27.8 cm</a:t>
            </a:r>
          </a:p>
          <a:p>
            <a:pPr algn="ctr">
              <a:lnSpc>
                <a:spcPct val="106000"/>
              </a:lnSpc>
              <a:buFont typeface="Wingdings 2" pitchFamily="18" charset="2"/>
              <a:buNone/>
            </a:pPr>
            <a:r>
              <a:rPr lang="en-US" sz="1050" b="1" dirty="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a:solidFill>
                  <a:srgbClr val="86BC25"/>
                </a:solidFill>
              </a:rPr>
              <a:t>CHALLENGE</a:t>
            </a: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a:solidFill>
                  <a:srgbClr val="86BC25"/>
                </a:solidFill>
              </a:rPr>
              <a:t>OUR INSIGHT</a:t>
            </a: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a:solidFill>
                  <a:srgbClr val="86BC25"/>
                </a:solidFill>
              </a:rPr>
              <a:t>OUR IMPACT</a:t>
            </a: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06034993"/>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16233619"/>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7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124951690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6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865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742198106"/>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7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68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628254209"/>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9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070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461627242"/>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2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173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1177798139"/>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8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75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14271977"/>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7_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6362032"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18" name="Text Placeholder 10"/>
          <p:cNvSpPr>
            <a:spLocks noGrp="1"/>
          </p:cNvSpPr>
          <p:nvPr>
            <p:ph type="body" sz="quarter" idx="29" hasCustomPrompt="1"/>
          </p:nvPr>
        </p:nvSpPr>
        <p:spPr>
          <a:xfrm>
            <a:off x="9252284" y="3777708"/>
            <a:ext cx="2065004" cy="2562934"/>
          </a:xfrm>
        </p:spPr>
        <p:txBody>
          <a:bodyPr vert="horz" lIns="0" tIns="0" rIns="0" bIns="0" rtlCol="0">
            <a:noAutofit/>
          </a:bodyPr>
          <a:lstStyle>
            <a:lvl1pPr>
              <a:spcBef>
                <a:spcPts val="0"/>
              </a:spcBef>
              <a:spcAft>
                <a:spcPts val="0"/>
              </a:spcAft>
              <a:defRPr lang="en-US" i="1" baseline="0" dirty="0" smtClean="0"/>
            </a:lvl1pPr>
          </a:lstStyle>
          <a:p>
            <a:pPr marL="60325" lvl="0" indent="-50800">
              <a:buChar char="•"/>
            </a:pPr>
            <a:r>
              <a:rPr lang="en-US" dirty="0" smtClean="0"/>
              <a:t>XXXXX</a:t>
            </a:r>
          </a:p>
          <a:p>
            <a:pPr marL="60325" lvl="0" indent="-50800">
              <a:buChar char="•"/>
            </a:pPr>
            <a:r>
              <a:rPr lang="en-US" dirty="0" smtClean="0"/>
              <a:t>XXXXX</a:t>
            </a:r>
          </a:p>
          <a:p>
            <a:pPr marL="60325" lvl="0" indent="-50800">
              <a:buChar char="•"/>
            </a:pPr>
            <a:r>
              <a:rPr lang="en-US" dirty="0" smtClean="0"/>
              <a:t>XXXXX</a:t>
            </a:r>
          </a:p>
          <a:p>
            <a:pPr marL="60325" lvl="0" indent="-50800">
              <a:buChar char="•"/>
            </a:pPr>
            <a:endParaRPr lang="en-US" dirty="0" smtClean="0"/>
          </a:p>
        </p:txBody>
      </p:sp>
      <p:sp>
        <p:nvSpPr>
          <p:cNvPr id="19" name="Rectangle 18"/>
          <p:cNvSpPr/>
          <p:nvPr userDrawn="1"/>
        </p:nvSpPr>
        <p:spPr>
          <a:xfrm>
            <a:off x="9252284" y="3572248"/>
            <a:ext cx="1752083" cy="169277"/>
          </a:xfrm>
          <a:prstGeom prst="rect">
            <a:avLst/>
          </a:prstGeom>
        </p:spPr>
        <p:txBody>
          <a:bodyPr wrap="none" lIns="0" tIns="0" rIns="0" bIns="0" anchor="ctr">
            <a:spAutoFit/>
          </a:bodyPr>
          <a:lstStyle/>
          <a:p>
            <a:r>
              <a:rPr lang="en-US" sz="1100" b="1" dirty="0" smtClean="0">
                <a:solidFill>
                  <a:schemeClr val="accent1"/>
                </a:solidFill>
              </a:rPr>
              <a:t>Examples of Other Clients</a:t>
            </a:r>
            <a:endParaRPr lang="en-US" sz="1100" b="1" dirty="0">
              <a:solidFill>
                <a:schemeClr val="accent1"/>
              </a:solidFill>
            </a:endParaRP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720680222"/>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13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77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073953131"/>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18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80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01732088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270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1" name="TextBox 3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52708283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9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582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3709962734"/>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0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85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1263185112"/>
      </p:ext>
    </p:extLst>
  </p:cSld>
  <p:clrMapOvr>
    <a:masterClrMapping/>
  </p:clrMapOvr>
  <p:transition>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1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787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smtClean="0"/>
              <a:t>Insert Project Role</a:t>
            </a:r>
            <a:endParaRPr lang="en-US" noProof="0" dirty="0"/>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smtClean="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smtClean="0"/>
              <a:t>Insert Profile Summary:</a:t>
            </a:r>
            <a:endParaRPr lang="en-US" dirty="0"/>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smtClean="0"/>
              <a:t>Insert relevant competencies</a:t>
            </a:r>
          </a:p>
          <a:p>
            <a:pPr lvl="0"/>
            <a:r>
              <a:rPr lang="en-US" dirty="0" smtClean="0"/>
              <a:t>123</a:t>
            </a:r>
          </a:p>
          <a:p>
            <a:pPr lvl="0"/>
            <a:r>
              <a:rPr lang="en-US" dirty="0" smtClean="0"/>
              <a:t>123</a:t>
            </a:r>
          </a:p>
          <a:p>
            <a:pPr lvl="0"/>
            <a:r>
              <a:rPr lang="en-US" dirty="0" smtClean="0"/>
              <a:t>123</a:t>
            </a:r>
          </a:p>
          <a:p>
            <a:pPr lvl="0"/>
            <a:r>
              <a:rPr lang="en-US" dirty="0" smtClean="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smtClean="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smtClean="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smtClean="0">
                <a:solidFill>
                  <a:schemeClr val="accent1"/>
                </a:solidFill>
              </a:rPr>
              <a:t>Relevant Competencies:</a:t>
            </a:r>
            <a:endParaRPr lang="en-US" sz="1100" b="1" dirty="0">
              <a:solidFill>
                <a:schemeClr val="accent1"/>
              </a:solidFill>
            </a:endParaRP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smtClean="0">
                <a:solidFill>
                  <a:schemeClr val="accent1"/>
                </a:solidFill>
              </a:rPr>
              <a:t>Profile</a:t>
            </a:r>
            <a:r>
              <a:rPr lang="en-US" sz="1100" b="1" baseline="0" dirty="0" smtClean="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smtClean="0">
                <a:solidFill>
                  <a:schemeClr val="accent1"/>
                </a:solidFill>
              </a:rPr>
              <a:t>Examples of Relevant Work:</a:t>
            </a:r>
            <a:endParaRPr lang="en-US" sz="1100" b="1" dirty="0">
              <a:solidFill>
                <a:schemeClr val="accent1"/>
              </a:solidFill>
            </a:endParaRP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smtClean="0"/>
              <a:t>Insert Examples of Relevant Work as follows. Client Name, Project, Country (Bold): Description of Responsibilities (</a:t>
            </a:r>
            <a:r>
              <a:rPr lang="en-US" dirty="0" err="1" smtClean="0"/>
              <a:t>UnBold</a:t>
            </a:r>
            <a:r>
              <a:rPr lang="en-US" dirty="0" smtClean="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796636846"/>
      </p:ext>
    </p:extLst>
  </p:cSld>
  <p:clrMapOvr>
    <a:masterClrMapping/>
  </p:clrMapOvr>
  <p:transition>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3_Title, subtitle &amp; 1 column - lar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838899"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1846"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2"/>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2961184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077581027"/>
      </p:ext>
    </p:extLst>
  </p:cSld>
  <p:clrMapOvr>
    <a:masterClrMapping/>
  </p:clrMapOvr>
  <p:transition>
    <p:fade/>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985"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endParaRPr lang="en-GB"/>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2" name="TextBox 1"/>
          <p:cNvSpPr txBox="1"/>
          <p:nvPr userDrawn="1"/>
        </p:nvSpPr>
        <p:spPr>
          <a:xfrm>
            <a:off x="469900" y="6665682"/>
            <a:ext cx="1497106" cy="100027"/>
          </a:xfrm>
          <a:prstGeom prst="rect">
            <a:avLst/>
          </a:prstGeom>
          <a:noFill/>
        </p:spPr>
        <p:txBody>
          <a:bodyPr wrap="square" lIns="0" tIns="0" rIns="0" bIns="0" rtlCol="0">
            <a:spAutoFit/>
          </a:bodyPr>
          <a:lstStyle/>
          <a:p>
            <a:pPr marL="0" indent="0" algn="l" defTabSz="1219170" rtl="0" eaLnBrk="1" latinLnBrk="0" hangingPunct="1">
              <a:spcBef>
                <a:spcPts val="0"/>
              </a:spcBef>
              <a:spcAft>
                <a:spcPts val="1333"/>
              </a:spcAft>
              <a:buSzPct val="100000"/>
              <a:buFont typeface="Arial"/>
              <a:buNone/>
            </a:pPr>
            <a:r>
              <a:rPr lang="en-US" sz="650" kern="1200" noProof="0" dirty="0">
                <a:solidFill>
                  <a:schemeClr val="tx1"/>
                </a:solidFill>
                <a:latin typeface="DIN Pro Light" panose="020B0504020101010102" pitchFamily="34" charset="0"/>
                <a:ea typeface="+mn-ea"/>
                <a:cs typeface="DIN Pro Light" panose="020B0504020101010102" pitchFamily="34" charset="0"/>
              </a:rPr>
              <a:t>Tourism 2.0</a:t>
            </a:r>
            <a:endParaRPr lang="en-IN" sz="650" kern="1200" noProof="0" dirty="0">
              <a:solidFill>
                <a:schemeClr val="tx1"/>
              </a:solidFill>
              <a:latin typeface="DIN Pro Light" panose="020B0504020101010102" pitchFamily="34" charset="0"/>
              <a:ea typeface="+mn-ea"/>
              <a:cs typeface="DIN Pro Light" panose="020B0504020101010102" pitchFamily="34" charset="0"/>
            </a:endParaRPr>
          </a:p>
        </p:txBody>
      </p:sp>
    </p:spTree>
    <p:extLst>
      <p:ext uri="{BB962C8B-B14F-4D97-AF65-F5344CB8AC3E}">
        <p14:creationId xmlns:p14="http://schemas.microsoft.com/office/powerpoint/2010/main" val="3444356739"/>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009"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endParaRPr lang="en-GB"/>
          </a:p>
        </p:txBody>
      </p:sp>
      <p:sp>
        <p:nvSpPr>
          <p:cNvPr id="8" name="TextBox 7"/>
          <p:cNvSpPr txBox="1"/>
          <p:nvPr userDrawn="1"/>
        </p:nvSpPr>
        <p:spPr>
          <a:xfrm>
            <a:off x="469900" y="6665682"/>
            <a:ext cx="1497106" cy="100027"/>
          </a:xfrm>
          <a:prstGeom prst="rect">
            <a:avLst/>
          </a:prstGeom>
          <a:noFill/>
        </p:spPr>
        <p:txBody>
          <a:bodyPr wrap="square" lIns="0" tIns="0" rIns="0" bIns="0" rtlCol="0">
            <a:spAutoFit/>
          </a:bodyPr>
          <a:lstStyle/>
          <a:p>
            <a:pPr marL="0" indent="0" algn="l" defTabSz="1219170" rtl="0" eaLnBrk="1" latinLnBrk="0" hangingPunct="1">
              <a:spcBef>
                <a:spcPts val="0"/>
              </a:spcBef>
              <a:spcAft>
                <a:spcPts val="1333"/>
              </a:spcAft>
              <a:buSzPct val="100000"/>
              <a:buFont typeface="Arial"/>
              <a:buNone/>
            </a:pPr>
            <a:r>
              <a:rPr lang="en-US" sz="650" kern="1200" noProof="0" dirty="0">
                <a:solidFill>
                  <a:schemeClr val="tx1"/>
                </a:solidFill>
                <a:latin typeface="DIN Pro Light" panose="020B0504020101010102" pitchFamily="34" charset="0"/>
                <a:ea typeface="+mn-ea"/>
                <a:cs typeface="DIN Pro Light" panose="020B0504020101010102" pitchFamily="34" charset="0"/>
              </a:rPr>
              <a:t>Tourism 2.0</a:t>
            </a:r>
            <a:endParaRPr lang="en-IN" sz="650" kern="1200" noProof="0" dirty="0">
              <a:solidFill>
                <a:schemeClr val="tx1"/>
              </a:solidFill>
              <a:latin typeface="DIN Pro Light" panose="020B0504020101010102" pitchFamily="34" charset="0"/>
              <a:ea typeface="+mn-ea"/>
              <a:cs typeface="DIN Pro Light" panose="020B0504020101010102" pitchFamily="34" charset="0"/>
            </a:endParaRPr>
          </a:p>
        </p:txBody>
      </p:sp>
    </p:spTree>
    <p:extLst>
      <p:ext uri="{BB962C8B-B14F-4D97-AF65-F5344CB8AC3E}">
        <p14:creationId xmlns:p14="http://schemas.microsoft.com/office/powerpoint/2010/main" val="1136182836"/>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GB" sz="1200" noProof="0" dirty="0"/>
              <a:t>Insert sponsorship mark here</a:t>
            </a:r>
            <a:endParaRPr lang="en-GB" noProof="0" dirty="0"/>
          </a:p>
        </p:txBody>
      </p:sp>
      <p:sp>
        <p:nvSpPr>
          <p:cNvPr id="22" name="LEG_Presentation"/>
          <p:cNvSpPr>
            <a:spLocks/>
          </p:cNvSpPr>
          <p:nvPr userDrawn="1"/>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r>
              <a:rPr lang="en-GB" sz="900" noProof="1">
                <a:solidFill>
                  <a:schemeClr val="tx1"/>
                </a:solidFill>
                <a:latin typeface="DIN Pro Light" panose="020B0504020101010102" pitchFamily="34" charset="0"/>
                <a:cs typeface="DIN Pro Light" panose="020B0504020101010102" pitchFamily="34" charset="0"/>
              </a:rPr>
              <a:t>This publication has been written in general terms and therefore cannot be relied on to cover specific situations; application of the principles set out will depend upon the particular circumstances involved and we recommend that you obtain professional advice before acting or refraining from acting on any of the contents of this publication. Deloitte would be pleased to advise readers on how to apply the principles set out in this publication to their specific circumstances. Deloitte no duty of care or liability for any loss occasioned to any person acting or refraining from action as a result of any material in this publication.
Deloitte refers to one or more of Deloitte Touche Tohmatsu Limited, a UK private company limited by guarantee (“DTTL”), its network of member firms, and their related entities. DTTL and each of its member firms and their related entities are legally separate and independent entities. DTTL (also referred to as “Deloitte Global”) does not provide services to clients. Please see  www.deloitte.com/about to learn more about our global network of member firms.
Deloitte provides audit, consulting, financial advisory, risk advisory, tax and related services to public and private clients spanning multiple industries. Deloitte serves four out of five Fortune Global 500® companies through a globally connected network of member firms in more than 150 countries and territories bringing world-class capabilities, insights, and high- quality service to address clients’ most complex business challenges. To learn more about how Deloitte’s approximately 245,000 professionals make an impact that matters, please connect with us on Facebook, LinkedIn, or Twitter.
Deloitte &amp; Touche (M.E.) is a member firm of Deloitte Touche Tohmatsu Limited (DTTL) and is a leading professional services firm established in the Middle East region with uninterrupted presence since 1926. DTME’s presence in the Middle East region is established through its affiliated independent legal entities which are licensed to operate and to provide services under the applicable laws and regulations of the relevant country. DTME’s affiliates and related entities cannot oblige each other and/or DTME, and when providing services, each affiliate and related entity engages directly and independently with its own clients and shall only be liable only for its own acts or omissions and not those of any other affiliate.
Deloitte provides audit, tax, consulting, financial advisory and risk advisory services through 25 offices in 14 countries with more than 3,300 partners, directors and staff. It is a Tier 1 Tax advisor in the GCC region since 2010 (according to the International Tax Review World Tax Rankings). It has also received numerous awards in the last few years which include best Advisory and Consultancy Firm of the Year 2016 in the CFO Middle East awards, best employer in the Middle East, the Middle East Training &amp; Development Excellence Award by the Institute of Chartered Accountants in England and Wales (ICAEW), as well as the best CSR integrated organization.
© 2018 (insert relevant legal name here). All rights reserved.</a:t>
            </a:r>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GB" noProof="0"/>
              <a:t>Edit Master text styles</a:t>
            </a:r>
            <a:endParaRPr lang="en-GB"/>
          </a:p>
        </p:txBody>
      </p:sp>
      <p:sp>
        <p:nvSpPr>
          <p:cNvPr id="20" name="SD_ART_Logo"/>
          <p:cNvSpPr/>
          <p:nvPr userDrawn="1"/>
        </p:nvSpPr>
        <p:spPr>
          <a:xfrm>
            <a:off x="475438" y="464400"/>
            <a:ext cx="2286000" cy="10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3329077" name="LogoDisclaimerPage"/>
          <p:cNvPicPr>
            <a:picLocks noChangeAspect="1"/>
          </p:cNvPicPr>
          <p:nvPr/>
        </p:nvPicPr>
        <p:blipFill>
          <a:blip r:embed="rId2">
            <a:extLst/>
          </a:blip>
          <a:stretch>
            <a:fillRect/>
          </a:stretch>
        </p:blipFill>
        <p:spPr>
          <a:xfrm>
            <a:off x="468000" y="464400"/>
            <a:ext cx="2300400" cy="1008325"/>
          </a:xfrm>
          <a:prstGeom prst="rect">
            <a:avLst/>
          </a:prstGeom>
        </p:spPr>
      </p:pic>
      <p:pic>
        <p:nvPicPr>
          <p:cNvPr id="9" name="Picture 8"/>
          <p:cNvPicPr>
            <a:picLocks noChangeAspect="1"/>
          </p:cNvPicPr>
          <p:nvPr userDrawn="1"/>
        </p:nvPicPr>
        <p:blipFill>
          <a:blip r:embed="rId3"/>
          <a:stretch>
            <a:fillRect/>
          </a:stretch>
        </p:blipFill>
        <p:spPr>
          <a:xfrm>
            <a:off x="9679577" y="221743"/>
            <a:ext cx="1776549" cy="1068984"/>
          </a:xfrm>
          <a:prstGeom prst="rect">
            <a:avLst/>
          </a:prstGeom>
        </p:spPr>
      </p:pic>
    </p:spTree>
    <p:extLst>
      <p:ext uri="{BB962C8B-B14F-4D97-AF65-F5344CB8AC3E}">
        <p14:creationId xmlns:p14="http://schemas.microsoft.com/office/powerpoint/2010/main" val="149120119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3057" name="think-cell Slide" r:id="rId4" imgW="530" imgH="531" progId="TCLayout.ActiveDocument.1">
                  <p:embed/>
                </p:oleObj>
              </mc:Choice>
              <mc:Fallback>
                <p:oleObj name="think-cell Slide" r:id="rId4" imgW="530" imgH="53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endParaRPr lang="en-GB"/>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2" name="TextBox 1"/>
          <p:cNvSpPr txBox="1"/>
          <p:nvPr userDrawn="1"/>
        </p:nvSpPr>
        <p:spPr>
          <a:xfrm>
            <a:off x="469900" y="6665682"/>
            <a:ext cx="1497106" cy="100027"/>
          </a:xfrm>
          <a:prstGeom prst="rect">
            <a:avLst/>
          </a:prstGeom>
          <a:noFill/>
        </p:spPr>
        <p:txBody>
          <a:bodyPr wrap="square" lIns="0" tIns="0" rIns="0" bIns="0" rtlCol="0">
            <a:spAutoFit/>
          </a:bodyPr>
          <a:lstStyle/>
          <a:p>
            <a:pPr marL="0" indent="0" algn="l" defTabSz="1219170" rtl="0" eaLnBrk="1" latinLnBrk="0" hangingPunct="1">
              <a:spcBef>
                <a:spcPts val="0"/>
              </a:spcBef>
              <a:spcAft>
                <a:spcPts val="1333"/>
              </a:spcAft>
              <a:buSzPct val="100000"/>
              <a:buFont typeface="Arial"/>
              <a:buNone/>
            </a:pPr>
            <a:r>
              <a:rPr lang="en-US" sz="650" kern="1200" noProof="0" dirty="0">
                <a:solidFill>
                  <a:schemeClr val="tx1"/>
                </a:solidFill>
                <a:latin typeface="DIN Pro Light" panose="020B0504020101010102" pitchFamily="34" charset="0"/>
                <a:ea typeface="+mn-ea"/>
                <a:cs typeface="DIN Pro Light" panose="020B0504020101010102" pitchFamily="34" charset="0"/>
              </a:rPr>
              <a:t>Tourism 2.0</a:t>
            </a:r>
            <a:endParaRPr lang="en-IN" sz="650" kern="1200" noProof="0" dirty="0">
              <a:solidFill>
                <a:schemeClr val="tx1"/>
              </a:solidFill>
              <a:latin typeface="DIN Pro Light" panose="020B0504020101010102" pitchFamily="34" charset="0"/>
              <a:ea typeface="+mn-ea"/>
              <a:cs typeface="DIN Pro Light" panose="020B0504020101010102" pitchFamily="34" charset="0"/>
            </a:endParaRPr>
          </a:p>
        </p:txBody>
      </p:sp>
    </p:spTree>
    <p:extLst>
      <p:ext uri="{BB962C8B-B14F-4D97-AF65-F5344CB8AC3E}">
        <p14:creationId xmlns:p14="http://schemas.microsoft.com/office/powerpoint/2010/main" val="1428188718"/>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4081"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noProof="0" dirty="0"/>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dirty="0"/>
              <a:t>Click to add subtitle</a:t>
            </a:r>
            <a:endParaRPr lang="en-GB"/>
          </a:p>
        </p:txBody>
      </p:sp>
      <p:sp>
        <p:nvSpPr>
          <p:cNvPr id="8" name="TextBox 7"/>
          <p:cNvSpPr txBox="1"/>
          <p:nvPr userDrawn="1"/>
        </p:nvSpPr>
        <p:spPr>
          <a:xfrm>
            <a:off x="469900" y="6665682"/>
            <a:ext cx="1497106" cy="100027"/>
          </a:xfrm>
          <a:prstGeom prst="rect">
            <a:avLst/>
          </a:prstGeom>
          <a:noFill/>
        </p:spPr>
        <p:txBody>
          <a:bodyPr wrap="square" lIns="0" tIns="0" rIns="0" bIns="0" rtlCol="0">
            <a:spAutoFit/>
          </a:bodyPr>
          <a:lstStyle/>
          <a:p>
            <a:pPr marL="0" indent="0" algn="l" defTabSz="1219170" rtl="0" eaLnBrk="1" latinLnBrk="0" hangingPunct="1">
              <a:spcBef>
                <a:spcPts val="0"/>
              </a:spcBef>
              <a:spcAft>
                <a:spcPts val="1333"/>
              </a:spcAft>
              <a:buSzPct val="100000"/>
              <a:buFont typeface="Arial"/>
              <a:buNone/>
            </a:pPr>
            <a:r>
              <a:rPr lang="en-US" sz="650" kern="1200" noProof="0" dirty="0">
                <a:solidFill>
                  <a:schemeClr val="tx1"/>
                </a:solidFill>
                <a:latin typeface="DIN Pro Light" panose="020B0504020101010102" pitchFamily="34" charset="0"/>
                <a:ea typeface="+mn-ea"/>
                <a:cs typeface="DIN Pro Light" panose="020B0504020101010102" pitchFamily="34" charset="0"/>
              </a:rPr>
              <a:t>Tourism 2.0</a:t>
            </a:r>
            <a:endParaRPr lang="en-IN" sz="650" kern="1200" noProof="0" dirty="0">
              <a:solidFill>
                <a:schemeClr val="tx1"/>
              </a:solidFill>
              <a:latin typeface="DIN Pro Light" panose="020B0504020101010102" pitchFamily="34" charset="0"/>
              <a:ea typeface="+mn-ea"/>
              <a:cs typeface="DIN Pro Light" panose="020B0504020101010102" pitchFamily="34" charset="0"/>
            </a:endParaRPr>
          </a:p>
        </p:txBody>
      </p:sp>
    </p:spTree>
    <p:extLst>
      <p:ext uri="{BB962C8B-B14F-4D97-AF65-F5344CB8AC3E}">
        <p14:creationId xmlns:p14="http://schemas.microsoft.com/office/powerpoint/2010/main" val="36487655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372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Tree>
    <p:extLst>
      <p:ext uri="{BB962C8B-B14F-4D97-AF65-F5344CB8AC3E}">
        <p14:creationId xmlns:p14="http://schemas.microsoft.com/office/powerpoint/2010/main" val="2228180679"/>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GB" sz="1200" noProof="0" dirty="0"/>
              <a:t>Insert sponsorship mark here</a:t>
            </a:r>
            <a:endParaRPr lang="en-GB" noProof="0" dirty="0"/>
          </a:p>
        </p:txBody>
      </p:sp>
      <p:sp>
        <p:nvSpPr>
          <p:cNvPr id="22" name="LEG_Presentation"/>
          <p:cNvSpPr>
            <a:spLocks/>
          </p:cNvSpPr>
          <p:nvPr userDrawn="1"/>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r>
              <a:rPr lang="en-GB" sz="900" noProof="1">
                <a:solidFill>
                  <a:schemeClr val="tx1"/>
                </a:solidFill>
                <a:latin typeface="DIN Pro Light" panose="020B0504020101010102" pitchFamily="34" charset="0"/>
                <a:cs typeface="DIN Pro Light" panose="020B0504020101010102" pitchFamily="34" charset="0"/>
              </a:rPr>
              <a:t>This publication has been written in general terms and therefore cannot be relied on to cover specific situations; application of the principles set out will depend upon the particular circumstances involved and we recommend that you obtain professional advice before acting or refraining from acting on any of the contents of this publication. Deloitte would be pleased to advise readers on how to apply the principles set out in this publication to their specific circumstances. Deloitte no duty of care or liability for any loss occasioned to any person acting or refraining from action as a result of any material in this publication.
Deloitte refers to one or more of Deloitte Touche Tohmatsu Limited, a UK private company limited by guarantee (“DTTL”), its network of member firms, and their related entities. DTTL and each of its member firms and their related entities are legally separate and independent entities. DTTL (also referred to as “Deloitte Global”) does not provide services to clients. Please see  www.deloitte.com/about to learn more about our global network of member firms.
Deloitte provides audit, consulting, financial advisory, risk advisory, tax and related services to public and private clients spanning multiple industries. Deloitte serves four out of five Fortune Global 500® companies through a globally connected network of member firms in more than 150 countries and territories bringing world-class capabilities, insights, and high- quality service to address clients’ most complex business challenges. To learn more about how Deloitte’s approximately 245,000 professionals make an impact that matters, please connect with us on Facebook, LinkedIn, or Twitter.
Deloitte &amp; Touche (M.E.) is a member firm of Deloitte Touche Tohmatsu Limited (DTTL) and is a leading professional services firm established in the Middle East region with uninterrupted presence since 1926. DTME’s presence in the Middle East region is established through its affiliated independent legal entities which are licensed to operate and to provide services under the applicable laws and regulations of the relevant country. DTME’s affiliates and related entities cannot oblige each other and/or DTME, and when providing services, each affiliate and related entity engages directly and independently with its own clients and shall only be liable only for its own acts or omissions and not those of any other affiliate.
Deloitte provides audit, tax, consulting, financial advisory and risk advisory services through 25 offices in 14 countries with more than 3,300 partners, directors and staff. It is a Tier 1 Tax advisor in the GCC region since 2010 (according to the International Tax Review World Tax Rankings). It has also received numerous awards in the last few years which include best Advisory and Consultancy Firm of the Year 2016 in the CFO Middle East awards, best employer in the Middle East, the Middle East Training &amp; Development Excellence Award by the Institute of Chartered Accountants in England and Wales (ICAEW), as well as the best CSR integrated organization.
© 2018 (insert relevant legal name here). All rights reserved.</a:t>
            </a:r>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GB" noProof="0"/>
              <a:t>Edit Master text styles</a:t>
            </a:r>
            <a:endParaRPr lang="en-GB"/>
          </a:p>
        </p:txBody>
      </p:sp>
      <p:sp>
        <p:nvSpPr>
          <p:cNvPr id="20" name="SD_ART_Logo"/>
          <p:cNvSpPr/>
          <p:nvPr userDrawn="1"/>
        </p:nvSpPr>
        <p:spPr>
          <a:xfrm>
            <a:off x="475438" y="464400"/>
            <a:ext cx="2286000" cy="100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3329077" name="LogoDisclaimerPage"/>
          <p:cNvPicPr>
            <a:picLocks noChangeAspect="1"/>
          </p:cNvPicPr>
          <p:nvPr/>
        </p:nvPicPr>
        <p:blipFill>
          <a:blip r:embed="rId2">
            <a:extLst/>
          </a:blip>
          <a:stretch>
            <a:fillRect/>
          </a:stretch>
        </p:blipFill>
        <p:spPr>
          <a:xfrm>
            <a:off x="468000" y="464400"/>
            <a:ext cx="2300400" cy="1008325"/>
          </a:xfrm>
          <a:prstGeom prst="rect">
            <a:avLst/>
          </a:prstGeom>
        </p:spPr>
      </p:pic>
      <p:pic>
        <p:nvPicPr>
          <p:cNvPr id="9" name="Picture 8"/>
          <p:cNvPicPr>
            <a:picLocks noChangeAspect="1"/>
          </p:cNvPicPr>
          <p:nvPr userDrawn="1"/>
        </p:nvPicPr>
        <p:blipFill>
          <a:blip r:embed="rId3"/>
          <a:stretch>
            <a:fillRect/>
          </a:stretch>
        </p:blipFill>
        <p:spPr>
          <a:xfrm>
            <a:off x="9679577" y="221743"/>
            <a:ext cx="1776549" cy="1068984"/>
          </a:xfrm>
          <a:prstGeom prst="rect">
            <a:avLst/>
          </a:prstGeom>
        </p:spPr>
      </p:pic>
    </p:spTree>
    <p:extLst>
      <p:ext uri="{BB962C8B-B14F-4D97-AF65-F5344CB8AC3E}">
        <p14:creationId xmlns:p14="http://schemas.microsoft.com/office/powerpoint/2010/main" val="33861696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1117806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306593570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8122349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a:p>
            <a:pPr marL="203200" indent="-203200">
              <a:spcBef>
                <a:spcPts val="600"/>
              </a:spcBef>
              <a:buSzPct val="100000"/>
              <a:buFont typeface="Arial"/>
              <a:buChar char="•"/>
            </a:pPr>
            <a:endParaRPr lang="en-US" sz="1100" dirty="0">
              <a:solidFill>
                <a:srgbClr val="313131"/>
              </a:solidFill>
            </a:endParaRPr>
          </a:p>
        </p:txBody>
      </p:sp>
      <p:sp>
        <p:nvSpPr>
          <p:cNvPr id="5"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8"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1813451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267994867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132346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a:t>Click icon to add picture</a:t>
            </a:r>
          </a:p>
        </p:txBody>
      </p:sp>
      <p:sp>
        <p:nvSpPr>
          <p:cNvPr id="18" name="TextBox 1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31" name="TextBox 30"/>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32" name="TextBox 31"/>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254300143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8" name="TextBox 7"/>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9" name="TextBox 8"/>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16" name="TextBox 15"/>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294292867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a:t>Click to edit Master text styles</a:t>
            </a: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a:t>Click icon to add picture</a:t>
            </a:r>
          </a:p>
        </p:txBody>
      </p:sp>
      <p:sp>
        <p:nvSpPr>
          <p:cNvPr id="9" name="TextBox 8"/>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16" name="TextBox 15"/>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401501768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6316005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Tree>
    <p:extLst>
      <p:ext uri="{BB962C8B-B14F-4D97-AF65-F5344CB8AC3E}">
        <p14:creationId xmlns:p14="http://schemas.microsoft.com/office/powerpoint/2010/main" val="2996021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4105377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Outputs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29101573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5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Sample Deliverables</a:t>
            </a: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54046091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prstClr val="black"/>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22036907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1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chemeClr val="tx1"/>
                </a:solidFill>
              </a:rPr>
              <a:t>Sample Deliverables</a:t>
            </a: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a:t> </a:t>
            </a:r>
          </a:p>
        </p:txBody>
      </p:sp>
      <p:sp>
        <p:nvSpPr>
          <p:cNvPr id="1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3"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56625510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Assumptions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91981894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577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007913209"/>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
        <p:nvSpPr>
          <p:cNvPr id="5" name="Text Placeholder 4"/>
          <p:cNvSpPr>
            <a:spLocks noGrp="1"/>
          </p:cNvSpPr>
          <p:nvPr>
            <p:ph type="body" sz="quarter" idx="19" hasCustomPrompt="1"/>
          </p:nvPr>
        </p:nvSpPr>
        <p:spPr>
          <a:xfrm>
            <a:off x="9779000" y="403225"/>
            <a:ext cx="1538288" cy="333375"/>
          </a:xfrm>
        </p:spPr>
        <p:txBody>
          <a:bodyPr/>
          <a:lstStyle>
            <a:lvl1pPr algn="ctr">
              <a:defRPr sz="1100" b="1"/>
            </a:lvl1pPr>
          </a:lstStyle>
          <a:p>
            <a:pPr lvl="0"/>
            <a:r>
              <a:rPr lang="en-US" dirty="0"/>
              <a:t>Insert Team Name</a:t>
            </a:r>
          </a:p>
        </p:txBody>
      </p:sp>
      <p:sp>
        <p:nvSpPr>
          <p:cNvPr id="9" name="Picture Placeholder 8"/>
          <p:cNvSpPr>
            <a:spLocks noGrp="1"/>
          </p:cNvSpPr>
          <p:nvPr>
            <p:ph type="pic" sz="quarter" idx="20" hasCustomPrompt="1"/>
          </p:nvPr>
        </p:nvSpPr>
        <p:spPr>
          <a:xfrm>
            <a:off x="1308100" y="1620838"/>
            <a:ext cx="1280160" cy="1280160"/>
          </a:xfrm>
        </p:spPr>
        <p:txBody>
          <a:bodyPr/>
          <a:lstStyle>
            <a:lvl1pPr>
              <a:defRPr baseline="0"/>
            </a:lvl1pPr>
          </a:lstStyle>
          <a:p>
            <a:r>
              <a:rPr lang="en-US" dirty="0"/>
              <a:t>Insert Picture then right click the Picture and click format picture and go to picture Icon and click picture color for drop down and adjust the preset to back and white.</a:t>
            </a:r>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099" y="3028793"/>
            <a:ext cx="1279525" cy="336707"/>
          </a:xfrm>
        </p:spPr>
        <p:txBody>
          <a:bodyPr/>
          <a:lstStyle>
            <a:lvl1pPr>
              <a:defRPr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777708"/>
            <a:ext cx="1279525" cy="1191206"/>
          </a:xfrm>
        </p:spPr>
        <p:txBody>
          <a:bodyPr/>
          <a:lstStyle>
            <a:lvl1pPr marL="171450" indent="-171450">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17" name="Text Placeholder 14"/>
          <p:cNvSpPr>
            <a:spLocks noGrp="1"/>
          </p:cNvSpPr>
          <p:nvPr>
            <p:ph type="body" sz="quarter" idx="25" hasCustomPrompt="1"/>
          </p:nvPr>
        </p:nvSpPr>
        <p:spPr>
          <a:xfrm>
            <a:off x="1308099" y="3427996"/>
            <a:ext cx="1279525" cy="256804"/>
          </a:xfrm>
        </p:spPr>
        <p:txBody>
          <a:bodyPr/>
          <a:lstStyle>
            <a:lvl1pPr>
              <a:defRPr b="0" i="1">
                <a:solidFill>
                  <a:schemeClr val="tx1"/>
                </a:solidFill>
              </a:defRPr>
            </a:lvl1pPr>
          </a:lstStyle>
          <a:p>
            <a:pPr lvl="0"/>
            <a:r>
              <a:rPr lang="en-US" dirty="0"/>
              <a:t>Role</a:t>
            </a:r>
          </a:p>
        </p:txBody>
      </p:sp>
      <p:sp>
        <p:nvSpPr>
          <p:cNvPr id="20" name="Rectangle 19"/>
          <p:cNvSpPr/>
          <p:nvPr userDrawn="1"/>
        </p:nvSpPr>
        <p:spPr>
          <a:xfrm>
            <a:off x="2794000" y="2639388"/>
            <a:ext cx="1822935" cy="261610"/>
          </a:xfrm>
          <a:prstGeom prst="rect">
            <a:avLst/>
          </a:prstGeom>
        </p:spPr>
        <p:txBody>
          <a:bodyPr wrap="none">
            <a:spAutoFit/>
          </a:bodyPr>
          <a:lstStyle/>
          <a:p>
            <a:r>
              <a:rPr lang="en-US" sz="1100" b="1" dirty="0">
                <a:solidFill>
                  <a:prstClr val="black"/>
                </a:solidFill>
              </a:rPr>
              <a:t>Relevant Competencies:</a:t>
            </a:r>
          </a:p>
        </p:txBody>
      </p:sp>
      <p:sp>
        <p:nvSpPr>
          <p:cNvPr id="21" name="Rectangle 20"/>
          <p:cNvSpPr/>
          <p:nvPr userDrawn="1"/>
        </p:nvSpPr>
        <p:spPr>
          <a:xfrm>
            <a:off x="2794000" y="1498752"/>
            <a:ext cx="1350050" cy="261610"/>
          </a:xfrm>
          <a:prstGeom prst="rect">
            <a:avLst/>
          </a:prstGeom>
        </p:spPr>
        <p:txBody>
          <a:bodyPr wrap="none">
            <a:spAutoFit/>
          </a:bodyPr>
          <a:lstStyle/>
          <a:p>
            <a:r>
              <a:rPr lang="en-US" sz="1100" b="1" dirty="0">
                <a:solidFill>
                  <a:prstClr val="black"/>
                </a:solidFill>
              </a:rPr>
              <a:t>Profile Summary:</a:t>
            </a:r>
          </a:p>
        </p:txBody>
      </p:sp>
      <p:sp>
        <p:nvSpPr>
          <p:cNvPr id="25" name="Rectangle 24"/>
          <p:cNvSpPr/>
          <p:nvPr userDrawn="1"/>
        </p:nvSpPr>
        <p:spPr>
          <a:xfrm>
            <a:off x="2793364" y="3516100"/>
            <a:ext cx="2079415" cy="261610"/>
          </a:xfrm>
          <a:prstGeom prst="rect">
            <a:avLst/>
          </a:prstGeom>
        </p:spPr>
        <p:txBody>
          <a:bodyPr wrap="none">
            <a:spAutoFit/>
          </a:bodyPr>
          <a:lstStyle/>
          <a:p>
            <a:r>
              <a:rPr lang="en-US" sz="1100" b="1" dirty="0">
                <a:solidFill>
                  <a:prstClr val="black"/>
                </a:solidFill>
              </a:rPr>
              <a:t>Examples of Relevant Work:</a:t>
            </a:r>
          </a:p>
        </p:txBody>
      </p:sp>
      <p:sp>
        <p:nvSpPr>
          <p:cNvPr id="28" name="Text Placeholder 10"/>
          <p:cNvSpPr>
            <a:spLocks noGrp="1"/>
          </p:cNvSpPr>
          <p:nvPr>
            <p:ph type="body" sz="quarter" idx="28" hasCustomPrompt="1"/>
          </p:nvPr>
        </p:nvSpPr>
        <p:spPr>
          <a:xfrm>
            <a:off x="2794000" y="3777708"/>
            <a:ext cx="8523288" cy="2651760"/>
          </a:xfrm>
        </p:spPr>
        <p:txBody>
          <a:bodyPr/>
          <a:lstStyle>
            <a:lvl1pP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Tree>
    <p:extLst>
      <p:ext uri="{BB962C8B-B14F-4D97-AF65-F5344CB8AC3E}">
        <p14:creationId xmlns:p14="http://schemas.microsoft.com/office/powerpoint/2010/main" val="4609723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79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a:t>Click to edit Master title style</a:t>
            </a:r>
          </a:p>
        </p:txBody>
      </p:sp>
      <p:sp>
        <p:nvSpPr>
          <p:cNvPr id="8" name="Text Placeholder 18"/>
          <p:cNvSpPr>
            <a:spLocks noGrp="1"/>
          </p:cNvSpPr>
          <p:nvPr>
            <p:ph idx="1"/>
          </p:nvPr>
        </p:nvSpPr>
        <p:spPr>
          <a:xfrm>
            <a:off x="1308100" y="1665818"/>
            <a:ext cx="10009188" cy="463338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a:t>Click to edit Master text styles</a:t>
            </a:r>
          </a:p>
          <a:p>
            <a:pPr lvl="1" algn="just">
              <a:spcAft>
                <a:spcPts val="600"/>
              </a:spcAft>
            </a:pPr>
            <a:r>
              <a:rPr lang="en-US" noProof="0" dirty="0"/>
              <a:t>Second level</a:t>
            </a:r>
          </a:p>
          <a:p>
            <a:pPr lvl="2" algn="just">
              <a:spcAft>
                <a:spcPts val="600"/>
              </a:spcAft>
            </a:pPr>
            <a:r>
              <a:rPr lang="en-US" noProof="0" dirty="0"/>
              <a:t>Third level</a:t>
            </a:r>
          </a:p>
          <a:p>
            <a:pPr lvl="3" algn="just">
              <a:spcAft>
                <a:spcPts val="600"/>
              </a:spcAft>
            </a:pPr>
            <a:r>
              <a:rPr lang="en-US" noProof="0" dirty="0"/>
              <a:t>Fourth level</a:t>
            </a:r>
          </a:p>
          <a:p>
            <a:pPr lvl="4" algn="just">
              <a:spcAft>
                <a:spcPts val="600"/>
              </a:spcAft>
            </a:pPr>
            <a:r>
              <a:rPr lang="en-US" noProof="0" dirty="0"/>
              <a:t>Fifth level</a:t>
            </a:r>
          </a:p>
        </p:txBody>
      </p:sp>
    </p:spTree>
    <p:extLst>
      <p:ext uri="{BB962C8B-B14F-4D97-AF65-F5344CB8AC3E}">
        <p14:creationId xmlns:p14="http://schemas.microsoft.com/office/powerpoint/2010/main" val="5074055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Sample Deliverables</a:t>
            </a:r>
          </a:p>
        </p:txBody>
      </p:sp>
    </p:spTree>
    <p:extLst>
      <p:ext uri="{BB962C8B-B14F-4D97-AF65-F5344CB8AC3E}">
        <p14:creationId xmlns:p14="http://schemas.microsoft.com/office/powerpoint/2010/main" val="316225063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Methodologies</a:t>
            </a: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86973886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a:t>Click to edit Master title style</a:t>
            </a:r>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Inputs &amp; Dependencies</a:t>
            </a:r>
          </a:p>
        </p:txBody>
      </p:sp>
    </p:spTree>
    <p:extLst>
      <p:ext uri="{BB962C8B-B14F-4D97-AF65-F5344CB8AC3E}">
        <p14:creationId xmlns:p14="http://schemas.microsoft.com/office/powerpoint/2010/main" val="371490792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82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2298"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622298"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22" name="Rectangle 21"/>
          <p:cNvSpPr/>
          <p:nvPr userDrawn="1"/>
        </p:nvSpPr>
        <p:spPr bwMode="gray">
          <a:xfrm>
            <a:off x="611409" y="1166602"/>
            <a:ext cx="10972800" cy="9144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5599397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Detailed CV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84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8523288"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56088865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7_Detailed CVs">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9"/>
            <a:ext cx="10009188" cy="474560"/>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Insert Project Role</a:t>
            </a:r>
          </a:p>
        </p:txBody>
      </p:sp>
      <p:sp>
        <p:nvSpPr>
          <p:cNvPr id="7" name="Title Placeholder 1"/>
          <p:cNvSpPr>
            <a:spLocks noGrp="1"/>
          </p:cNvSpPr>
          <p:nvPr>
            <p:ph type="title" hasCustomPrompt="1"/>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dirty="0"/>
              <a:t>Curriculum Vitae</a:t>
            </a:r>
            <a:endParaRPr lang="en-US" noProof="0" dirty="0"/>
          </a:p>
        </p:txBody>
      </p:sp>
      <p:sp>
        <p:nvSpPr>
          <p:cNvPr id="9" name="Picture Placeholder 8"/>
          <p:cNvSpPr>
            <a:spLocks noGrp="1"/>
          </p:cNvSpPr>
          <p:nvPr>
            <p:ph type="pic" sz="quarter" idx="20"/>
          </p:nvPr>
        </p:nvSpPr>
        <p:spPr>
          <a:xfrm>
            <a:off x="1308100" y="1620838"/>
            <a:ext cx="1280160" cy="1280160"/>
          </a:xfrm>
        </p:spPr>
        <p:txBody>
          <a:bodyPr/>
          <a:lstStyle>
            <a:lvl1pPr>
              <a:defRPr baseline="0"/>
            </a:lvl1pPr>
          </a:lstStyle>
          <a:p>
            <a:endParaRPr lang="en-US" dirty="0"/>
          </a:p>
        </p:txBody>
      </p:sp>
      <p:sp>
        <p:nvSpPr>
          <p:cNvPr id="11" name="Text Placeholder 10"/>
          <p:cNvSpPr>
            <a:spLocks noGrp="1"/>
          </p:cNvSpPr>
          <p:nvPr>
            <p:ph type="body" sz="quarter" idx="21" hasCustomPrompt="1"/>
          </p:nvPr>
        </p:nvSpPr>
        <p:spPr>
          <a:xfrm>
            <a:off x="2794000" y="1755552"/>
            <a:ext cx="8523288" cy="847947"/>
          </a:xfrm>
        </p:spPr>
        <p:txBody>
          <a:bodyPr/>
          <a:lstStyle>
            <a:lvl1pPr>
              <a:defRPr baseline="0"/>
            </a:lvl1pPr>
          </a:lstStyle>
          <a:p>
            <a:pPr lvl="0"/>
            <a:r>
              <a:rPr lang="en-US" dirty="0"/>
              <a:t>Insert Profile Summary:</a:t>
            </a:r>
          </a:p>
        </p:txBody>
      </p:sp>
      <p:sp>
        <p:nvSpPr>
          <p:cNvPr id="13" name="Text Placeholder 12"/>
          <p:cNvSpPr>
            <a:spLocks noGrp="1"/>
          </p:cNvSpPr>
          <p:nvPr>
            <p:ph type="body" sz="quarter" idx="22" hasCustomPrompt="1"/>
          </p:nvPr>
        </p:nvSpPr>
        <p:spPr>
          <a:xfrm>
            <a:off x="2794000" y="2900998"/>
            <a:ext cx="8523288" cy="615102"/>
          </a:xfrm>
        </p:spPr>
        <p:txBody>
          <a:bodyPr numCol="2"/>
          <a:lstStyle>
            <a:lvl1pPr marL="265112" marR="0" indent="-171450" algn="l" defTabSz="1219170" rtl="0" eaLnBrk="1" fontAlgn="auto" latinLnBrk="0" hangingPunct="1">
              <a:lnSpc>
                <a:spcPct val="106000"/>
              </a:lnSpc>
              <a:spcBef>
                <a:spcPts val="0"/>
              </a:spcBef>
              <a:spcAft>
                <a:spcPts val="100"/>
              </a:spcAft>
              <a:buClr>
                <a:schemeClr val="accent6"/>
              </a:buClr>
              <a:buSzPct val="100000"/>
              <a:buFont typeface="Wingdings 3" panose="05040102010807070707" pitchFamily="18" charset="2"/>
              <a:buChar char="è"/>
              <a:tabLst/>
              <a:defRPr lang="en-US" sz="1000" kern="1200" dirty="0" smtClean="0">
                <a:solidFill>
                  <a:srgbClr val="313131"/>
                </a:solidFill>
                <a:latin typeface="+mn-lt"/>
                <a:ea typeface="SimSun" pitchFamily="2" charset="-122"/>
                <a:cs typeface="+mn-cs"/>
              </a:defRPr>
            </a:lvl1pPr>
          </a:lstStyle>
          <a:p>
            <a:pPr lvl="0"/>
            <a:r>
              <a:rPr lang="en-US" dirty="0"/>
              <a:t>Insert relevant competencies</a:t>
            </a:r>
          </a:p>
          <a:p>
            <a:pPr lvl="0"/>
            <a:r>
              <a:rPr lang="en-US" dirty="0"/>
              <a:t>123</a:t>
            </a:r>
          </a:p>
          <a:p>
            <a:pPr lvl="0"/>
            <a:r>
              <a:rPr lang="en-US" dirty="0"/>
              <a:t>123</a:t>
            </a:r>
          </a:p>
          <a:p>
            <a:pPr lvl="0"/>
            <a:r>
              <a:rPr lang="en-US" dirty="0"/>
              <a:t>123</a:t>
            </a:r>
          </a:p>
          <a:p>
            <a:pPr lvl="0"/>
            <a:r>
              <a:rPr lang="en-US" dirty="0"/>
              <a:t>123</a:t>
            </a:r>
          </a:p>
        </p:txBody>
      </p:sp>
      <p:sp>
        <p:nvSpPr>
          <p:cNvPr id="15" name="Text Placeholder 14"/>
          <p:cNvSpPr>
            <a:spLocks noGrp="1"/>
          </p:cNvSpPr>
          <p:nvPr>
            <p:ph type="body" sz="quarter" idx="23" hasCustomPrompt="1"/>
          </p:nvPr>
        </p:nvSpPr>
        <p:spPr>
          <a:xfrm>
            <a:off x="1308735" y="2968633"/>
            <a:ext cx="1279525" cy="274320"/>
          </a:xfrm>
        </p:spPr>
        <p:txBody>
          <a:bodyPr anchor="ctr"/>
          <a:lstStyle>
            <a:lvl1pPr algn="ctr">
              <a:defRPr sz="1000" b="1">
                <a:solidFill>
                  <a:schemeClr val="accent1"/>
                </a:solidFill>
              </a:defRPr>
            </a:lvl1pPr>
          </a:lstStyle>
          <a:p>
            <a:pPr lvl="0"/>
            <a:r>
              <a:rPr lang="en-US" dirty="0"/>
              <a:t>Insert Name</a:t>
            </a:r>
          </a:p>
        </p:txBody>
      </p:sp>
      <p:sp>
        <p:nvSpPr>
          <p:cNvPr id="16" name="Text Placeholder 14"/>
          <p:cNvSpPr>
            <a:spLocks noGrp="1"/>
          </p:cNvSpPr>
          <p:nvPr>
            <p:ph type="body" sz="quarter" idx="24" hasCustomPrompt="1"/>
          </p:nvPr>
        </p:nvSpPr>
        <p:spPr>
          <a:xfrm>
            <a:off x="1308099" y="3310588"/>
            <a:ext cx="1279525" cy="3030054"/>
          </a:xfrm>
        </p:spPr>
        <p:txBody>
          <a:bodyPr/>
          <a:lstStyle>
            <a:lvl1pPr marL="60325" indent="-50800">
              <a:spcBef>
                <a:spcPts val="300"/>
              </a:spcBef>
              <a:spcAft>
                <a:spcPts val="300"/>
              </a:spcAft>
              <a:buFont typeface="Arial" panose="020B0604020202020204" pitchFamily="34" charset="0"/>
              <a:buChar char="•"/>
              <a:defRPr b="0" i="1" baseline="0">
                <a:solidFill>
                  <a:schemeClr val="tx1"/>
                </a:solidFill>
              </a:defRPr>
            </a:lvl1pPr>
          </a:lstStyle>
          <a:p>
            <a:pPr lvl="0"/>
            <a:r>
              <a:rPr lang="en-US" dirty="0"/>
              <a:t>Insert Educational certificates achieved</a:t>
            </a:r>
          </a:p>
        </p:txBody>
      </p:sp>
      <p:sp>
        <p:nvSpPr>
          <p:cNvPr id="20" name="Rectangle 19"/>
          <p:cNvSpPr/>
          <p:nvPr userDrawn="1"/>
        </p:nvSpPr>
        <p:spPr>
          <a:xfrm>
            <a:off x="2794000" y="2675484"/>
            <a:ext cx="1638269" cy="169277"/>
          </a:xfrm>
          <a:prstGeom prst="rect">
            <a:avLst/>
          </a:prstGeom>
        </p:spPr>
        <p:txBody>
          <a:bodyPr wrap="none" lIns="0" tIns="0" rIns="0" bIns="0" anchor="ctr">
            <a:spAutoFit/>
          </a:bodyPr>
          <a:lstStyle/>
          <a:p>
            <a:r>
              <a:rPr lang="en-US" sz="1100" b="1" dirty="0">
                <a:solidFill>
                  <a:schemeClr val="accent1"/>
                </a:solidFill>
              </a:rPr>
              <a:t>Relevant Competencies:</a:t>
            </a:r>
          </a:p>
        </p:txBody>
      </p:sp>
      <p:sp>
        <p:nvSpPr>
          <p:cNvPr id="21" name="Rectangle 20"/>
          <p:cNvSpPr/>
          <p:nvPr userDrawn="1"/>
        </p:nvSpPr>
        <p:spPr>
          <a:xfrm>
            <a:off x="2794000" y="1534848"/>
            <a:ext cx="1165384" cy="169277"/>
          </a:xfrm>
          <a:prstGeom prst="rect">
            <a:avLst/>
          </a:prstGeom>
        </p:spPr>
        <p:txBody>
          <a:bodyPr wrap="none" lIns="0" tIns="0" rIns="0" bIns="0" anchor="ctr">
            <a:spAutoFit/>
          </a:bodyPr>
          <a:lstStyle/>
          <a:p>
            <a:r>
              <a:rPr lang="en-US" sz="1100" b="1" dirty="0">
                <a:solidFill>
                  <a:schemeClr val="accent1"/>
                </a:solidFill>
              </a:rPr>
              <a:t>Profile</a:t>
            </a:r>
            <a:r>
              <a:rPr lang="en-US" sz="1100" b="1" baseline="0" dirty="0">
                <a:solidFill>
                  <a:schemeClr val="accent1"/>
                </a:solidFill>
              </a:rPr>
              <a:t> Summary:</a:t>
            </a:r>
            <a:endParaRPr lang="en-US" sz="1100" b="1" dirty="0">
              <a:solidFill>
                <a:schemeClr val="accent1"/>
              </a:solidFill>
            </a:endParaRPr>
          </a:p>
        </p:txBody>
      </p:sp>
      <p:sp>
        <p:nvSpPr>
          <p:cNvPr id="25" name="Rectangle 24"/>
          <p:cNvSpPr/>
          <p:nvPr userDrawn="1"/>
        </p:nvSpPr>
        <p:spPr>
          <a:xfrm>
            <a:off x="2793364" y="3564228"/>
            <a:ext cx="1894749" cy="169277"/>
          </a:xfrm>
          <a:prstGeom prst="rect">
            <a:avLst/>
          </a:prstGeom>
        </p:spPr>
        <p:txBody>
          <a:bodyPr wrap="none" lIns="0" tIns="0" rIns="0" bIns="0" anchor="ctr">
            <a:spAutoFit/>
          </a:bodyPr>
          <a:lstStyle/>
          <a:p>
            <a:r>
              <a:rPr lang="en-US" sz="1100" b="1" dirty="0">
                <a:solidFill>
                  <a:schemeClr val="accent1"/>
                </a:solidFill>
              </a:rPr>
              <a:t>Examples of Relevant Work:</a:t>
            </a:r>
          </a:p>
        </p:txBody>
      </p:sp>
      <p:sp>
        <p:nvSpPr>
          <p:cNvPr id="28" name="Text Placeholder 10"/>
          <p:cNvSpPr>
            <a:spLocks noGrp="1"/>
          </p:cNvSpPr>
          <p:nvPr>
            <p:ph type="body" sz="quarter" idx="28" hasCustomPrompt="1"/>
          </p:nvPr>
        </p:nvSpPr>
        <p:spPr>
          <a:xfrm>
            <a:off x="2794000" y="3777708"/>
            <a:ext cx="6362032" cy="2562934"/>
          </a:xfrm>
        </p:spPr>
        <p:txBody>
          <a:bodyPr/>
          <a:lstStyle>
            <a:lvl1pPr marL="50800" indent="-50800">
              <a:spcBef>
                <a:spcPts val="300"/>
              </a:spcBef>
              <a:spcAft>
                <a:spcPts val="300"/>
              </a:spcAft>
              <a:buFont typeface="Arial" panose="020B0604020202020204" pitchFamily="34" charset="0"/>
              <a:buChar char="•"/>
              <a:defRPr baseline="0"/>
            </a:lvl1pPr>
          </a:lstStyle>
          <a:p>
            <a:pPr lvl="0"/>
            <a:r>
              <a:rPr lang="en-US" dirty="0"/>
              <a:t>Insert Examples of Relevant Work as follows. Client Name, Project, Country (Bold): Description of Responsibilities (</a:t>
            </a:r>
            <a:r>
              <a:rPr lang="en-US" dirty="0" err="1"/>
              <a:t>UnBold</a:t>
            </a:r>
            <a:r>
              <a:rPr lang="en-US" dirty="0"/>
              <a:t>)</a:t>
            </a:r>
          </a:p>
        </p:txBody>
      </p:sp>
      <p:sp>
        <p:nvSpPr>
          <p:cNvPr id="18" name="Text Placeholder 10"/>
          <p:cNvSpPr>
            <a:spLocks noGrp="1"/>
          </p:cNvSpPr>
          <p:nvPr>
            <p:ph type="body" sz="quarter" idx="29" hasCustomPrompt="1"/>
          </p:nvPr>
        </p:nvSpPr>
        <p:spPr>
          <a:xfrm>
            <a:off x="9252284" y="3777708"/>
            <a:ext cx="2065004" cy="2562934"/>
          </a:xfrm>
        </p:spPr>
        <p:txBody>
          <a:bodyPr vert="horz" lIns="0" tIns="0" rIns="0" bIns="0" rtlCol="0">
            <a:noAutofit/>
          </a:bodyPr>
          <a:lstStyle>
            <a:lvl1pPr>
              <a:spcBef>
                <a:spcPts val="0"/>
              </a:spcBef>
              <a:spcAft>
                <a:spcPts val="0"/>
              </a:spcAft>
              <a:defRPr lang="en-US" i="1" baseline="0" dirty="0" smtClean="0"/>
            </a:lvl1pPr>
          </a:lstStyle>
          <a:p>
            <a:pPr marL="60325" lvl="0" indent="-50800">
              <a:buChar char="•"/>
            </a:pPr>
            <a:r>
              <a:rPr lang="en-US" dirty="0"/>
              <a:t>XXXXX</a:t>
            </a:r>
          </a:p>
          <a:p>
            <a:pPr marL="60325" lvl="0" indent="-50800">
              <a:buChar char="•"/>
            </a:pPr>
            <a:r>
              <a:rPr lang="en-US" dirty="0"/>
              <a:t>XXXXX</a:t>
            </a:r>
          </a:p>
          <a:p>
            <a:pPr marL="60325" lvl="0" indent="-50800">
              <a:buChar char="•"/>
            </a:pPr>
            <a:r>
              <a:rPr lang="en-US" dirty="0"/>
              <a:t>XXXXX</a:t>
            </a:r>
          </a:p>
          <a:p>
            <a:pPr marL="60325" lvl="0" indent="-50800">
              <a:buChar char="•"/>
            </a:pPr>
            <a:endParaRPr lang="en-US" dirty="0"/>
          </a:p>
        </p:txBody>
      </p:sp>
      <p:sp>
        <p:nvSpPr>
          <p:cNvPr id="19" name="Rectangle 18"/>
          <p:cNvSpPr/>
          <p:nvPr userDrawn="1"/>
        </p:nvSpPr>
        <p:spPr>
          <a:xfrm>
            <a:off x="9252284" y="3572248"/>
            <a:ext cx="1752083" cy="169277"/>
          </a:xfrm>
          <a:prstGeom prst="rect">
            <a:avLst/>
          </a:prstGeom>
        </p:spPr>
        <p:txBody>
          <a:bodyPr wrap="none" lIns="0" tIns="0" rIns="0" bIns="0" anchor="ctr">
            <a:spAutoFit/>
          </a:bodyPr>
          <a:lstStyle/>
          <a:p>
            <a:r>
              <a:rPr lang="en-US" sz="1100" b="1" dirty="0">
                <a:solidFill>
                  <a:schemeClr val="accent1"/>
                </a:solidFill>
              </a:rPr>
              <a:t>Examples of Other Clients</a:t>
            </a:r>
          </a:p>
        </p:txBody>
      </p:sp>
      <p:sp>
        <p:nvSpPr>
          <p:cNvPr id="22" name="Rectangle 21"/>
          <p:cNvSpPr/>
          <p:nvPr userDrawn="1"/>
        </p:nvSpPr>
        <p:spPr bwMode="gray">
          <a:xfrm>
            <a:off x="1308099" y="1166603"/>
            <a:ext cx="10009189" cy="11639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41220883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chemeClr val="tx1"/>
                </a:solidFill>
              </a:rPr>
              <a:t>Methodologies</a:t>
            </a: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4"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13260479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itle, subtitle &amp; 1 column - lar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spid="_x0000_s619871"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1846"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202324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1"/>
            <a:ext cx="11162349" cy="364400"/>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8066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895"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352277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621919" name="think-cell Slide" r:id="rId4" imgW="530" imgH="531" progId="TCLayout.ActiveDocument.1">
                  <p:embed/>
                </p:oleObj>
              </mc:Choice>
              <mc:Fallback>
                <p:oleObj name="think-cell Slide" r:id="rId4" imgW="530" imgH="531" progId="TCLayout.ActiveDocument.1">
                  <p:embed/>
                  <p:pic>
                    <p:nvPicPr>
                      <p:cNvPr id="2" name="Object 1"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6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1" y="317501"/>
            <a:ext cx="11188700" cy="334101"/>
          </a:xfrm>
          <a:prstGeom prst="rect">
            <a:avLst/>
          </a:prstGeom>
        </p:spPr>
        <p:txBody>
          <a:bodyPr vert="horz" lIns="0" tIns="0" rIns="0" bIns="0" rtlCol="0" anchor="t" anchorCtr="0">
            <a:noAutofit/>
          </a:bodyPr>
          <a:lstStyle>
            <a:lvl1pPr>
              <a:defRPr sz="2000" b="0"/>
            </a:lvl1pPr>
          </a:lstStyle>
          <a:p>
            <a:r>
              <a:rPr lang="en-US" noProof="0" dirty="0"/>
              <a:t>Click to add title</a:t>
            </a:r>
          </a:p>
        </p:txBody>
      </p:sp>
    </p:spTree>
    <p:extLst>
      <p:ext uri="{BB962C8B-B14F-4D97-AF65-F5344CB8AC3E}">
        <p14:creationId xmlns:p14="http://schemas.microsoft.com/office/powerpoint/2010/main" val="259056610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200" spc="-56" dirty="0">
                <a:latin typeface="+mj-lt"/>
              </a:defRPr>
            </a:lvl1pPr>
          </a:lstStyle>
          <a:p>
            <a:pPr lvl="0" defTabSz="514350">
              <a:lnSpc>
                <a:spcPct val="85000"/>
              </a:lnSpc>
            </a:pPr>
            <a:r>
              <a:rPr lang="en-US" dirty="0" smtClean="0"/>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lgn="l" defTabSz="914400" rtl="0" eaLnBrk="1" latinLnBrk="0" hangingPunct="1">
              <a:lnSpc>
                <a:spcPct val="130000"/>
              </a:lnSpc>
              <a:spcBef>
                <a:spcPts val="1000"/>
              </a:spcBef>
              <a:buClr>
                <a:schemeClr val="accent5"/>
              </a:buClr>
              <a:buSzPct val="75000"/>
              <a:buFont typeface="Arial" panose="020B0604020202020204" pitchFamily="34" charset="0"/>
              <a:buNone/>
              <a:defRPr lang="en-US" sz="1200" kern="1200" spc="-30" baseline="0" dirty="0">
                <a:solidFill>
                  <a:schemeClr val="tx1"/>
                </a:solidFill>
                <a:latin typeface="+mn-lt"/>
                <a:ea typeface="Open Sans" charset="0"/>
                <a:cs typeface="Open Sans" charset="0"/>
              </a:defRPr>
            </a:lvl1pPr>
          </a:lstStyle>
          <a:p>
            <a:pPr marL="171450" lvl="0" indent="-171450">
              <a:lnSpc>
                <a:spcPct val="130000"/>
              </a:lnSpc>
            </a:pPr>
            <a:r>
              <a:rPr lang="en-US" dirty="0" smtClean="0"/>
              <a:t>Click to edit Master text styles</a:t>
            </a:r>
          </a:p>
        </p:txBody>
      </p:sp>
    </p:spTree>
    <p:extLst>
      <p:ext uri="{BB962C8B-B14F-4D97-AF65-F5344CB8AC3E}">
        <p14:creationId xmlns:p14="http://schemas.microsoft.com/office/powerpoint/2010/main" val="104432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dirty="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494295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14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4371626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17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42297005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
        <p:nvSpPr>
          <p:cNvPr id="5"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8"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89963174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19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chemeClr val="tx1"/>
                </a:solidFill>
              </a:rPr>
              <a:t>Sample Deliverables</a:t>
            </a:r>
            <a:endParaRPr lang="en-US" sz="1600" dirty="0">
              <a:solidFill>
                <a:schemeClr val="tx1"/>
              </a:solidFill>
            </a:endParaRPr>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smtClean="0"/>
              <a:t> </a:t>
            </a:r>
            <a:endParaRPr lang="en-US" dirty="0"/>
          </a:p>
        </p:txBody>
      </p:sp>
      <p:sp>
        <p:nvSpPr>
          <p:cNvPr id="1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3"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21243658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pproach">
    <p:spTree>
      <p:nvGrpSpPr>
        <p:cNvPr id="1" name=""/>
        <p:cNvGrpSpPr/>
        <p:nvPr/>
      </p:nvGrpSpPr>
      <p:grpSpPr>
        <a:xfrm>
          <a:off x="0" y="0"/>
          <a:ext cx="0" cy="0"/>
          <a:chOff x="0" y="0"/>
          <a:chExt cx="0" cy="0"/>
        </a:xfrm>
      </p:grpSpPr>
      <p:grpSp>
        <p:nvGrpSpPr>
          <p:cNvPr id="4" name="Group 39"/>
          <p:cNvGrpSpPr>
            <a:grpSpLocks noChangeAspect="1"/>
          </p:cNvGrpSpPr>
          <p:nvPr userDrawn="1"/>
        </p:nvGrpSpPr>
        <p:grpSpPr bwMode="auto">
          <a:xfrm>
            <a:off x="729380"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userDrawn="1"/>
        </p:nvSpPr>
        <p:spPr>
          <a:xfrm>
            <a:off x="117813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627796" y="1954980"/>
            <a:ext cx="6978953"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536096"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536096"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baseline="0" dirty="0">
                <a:solidFill>
                  <a:srgbClr val="86BC25"/>
                </a:solidFill>
              </a:rPr>
              <a:t>Key Assumptions</a:t>
            </a:r>
            <a:endParaRPr lang="en-US" sz="1600" dirty="0">
              <a:solidFill>
                <a:srgbClr val="86BC25"/>
              </a:solidFill>
            </a:endParaRPr>
          </a:p>
        </p:txBody>
      </p:sp>
      <p:sp>
        <p:nvSpPr>
          <p:cNvPr id="2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22"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22517626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pPr lvl="0"/>
            <a:r>
              <a:rPr lang="en-US" dirty="0" smtClean="0"/>
              <a:t> </a:t>
            </a:r>
            <a:endParaRPr lang="en-US" dirty="0"/>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chemeClr val="tx1"/>
                </a:solidFill>
              </a:rPr>
              <a:t>Methodologies</a:t>
            </a:r>
            <a:endParaRPr lang="en-US" sz="1600" dirty="0">
              <a:solidFill>
                <a:schemeClr val="tx1"/>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14"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2894017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pproach">
    <p:spTree>
      <p:nvGrpSpPr>
        <p:cNvPr id="1" name=""/>
        <p:cNvGrpSpPr/>
        <p:nvPr/>
      </p:nvGrpSpPr>
      <p:grpSpPr>
        <a:xfrm>
          <a:off x="0" y="0"/>
          <a:ext cx="0" cy="0"/>
          <a:chOff x="0" y="0"/>
          <a:chExt cx="0" cy="0"/>
        </a:xfrm>
      </p:grpSpPr>
      <p:grpSp>
        <p:nvGrpSpPr>
          <p:cNvPr id="4" name="Group 39"/>
          <p:cNvGrpSpPr>
            <a:grpSpLocks noChangeAspect="1"/>
          </p:cNvGrpSpPr>
          <p:nvPr userDrawn="1"/>
        </p:nvGrpSpPr>
        <p:grpSpPr bwMode="auto">
          <a:xfrm>
            <a:off x="729380"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userDrawn="1"/>
        </p:nvSpPr>
        <p:spPr>
          <a:xfrm>
            <a:off x="117813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627796" y="1954980"/>
            <a:ext cx="6978953"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dirty="0" smtClean="0">
                <a:solidFill>
                  <a:srgbClr val="86BC25"/>
                </a:solidFill>
              </a:rPr>
              <a:t>Deliverables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536096"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536096"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marL="0" indent="0">
              <a:spcBef>
                <a:spcPts val="600"/>
              </a:spcBef>
              <a:buSzPct val="100000"/>
              <a:buFont typeface="Arial"/>
              <a:buNone/>
            </a:pPr>
            <a:r>
              <a:rPr lang="en-US" sz="1600" baseline="0" dirty="0" smtClean="0">
                <a:solidFill>
                  <a:srgbClr val="86BC25"/>
                </a:solidFill>
              </a:rPr>
              <a:t>Key Assumptions</a:t>
            </a:r>
            <a:endParaRPr lang="en-US" sz="1600" dirty="0">
              <a:solidFill>
                <a:srgbClr val="86BC25"/>
              </a:solidFill>
            </a:endParaRPr>
          </a:p>
        </p:txBody>
      </p:sp>
      <p:sp>
        <p:nvSpPr>
          <p:cNvPr id="21" name="Text Placeholder 8"/>
          <p:cNvSpPr>
            <a:spLocks noGrp="1"/>
          </p:cNvSpPr>
          <p:nvPr>
            <p:ph type="body" sz="quarter" idx="18" hasCustomPrompt="1"/>
          </p:nvPr>
        </p:nvSpPr>
        <p:spPr>
          <a:xfrm>
            <a:off x="627796" y="736688"/>
            <a:ext cx="10881360"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22" name="Title Placeholder 1"/>
          <p:cNvSpPr>
            <a:spLocks noGrp="1"/>
          </p:cNvSpPr>
          <p:nvPr>
            <p:ph type="title"/>
          </p:nvPr>
        </p:nvSpPr>
        <p:spPr>
          <a:xfrm>
            <a:off x="627796" y="402587"/>
            <a:ext cx="10881360"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375934240"/>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smtClean="0"/>
              <a:t> </a:t>
            </a:r>
            <a:endParaRPr lang="en-US" dirty="0"/>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251705221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21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627716" y="388938"/>
            <a:ext cx="10882652"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Insert relevant</a:t>
            </a:r>
            <a:r>
              <a:rPr lang="en-US" sz="1600" b="1" baseline="0" dirty="0" smtClean="0">
                <a:solidFill>
                  <a:schemeClr val="bg1"/>
                </a:solidFill>
              </a:rPr>
              <a:t> Case Study Picture/Image Here</a:t>
            </a:r>
          </a:p>
          <a:p>
            <a:pPr algn="ctr">
              <a:lnSpc>
                <a:spcPct val="106000"/>
              </a:lnSpc>
              <a:buFont typeface="Wingdings 2" pitchFamily="18" charset="2"/>
              <a:buNone/>
            </a:pPr>
            <a:r>
              <a:rPr lang="en-US" sz="1600" b="1" dirty="0" smtClean="0">
                <a:solidFill>
                  <a:schemeClr val="bg1"/>
                </a:solidFill>
              </a:rPr>
              <a:t>H – 7.35 cm</a:t>
            </a:r>
          </a:p>
          <a:p>
            <a:pPr algn="ctr">
              <a:lnSpc>
                <a:spcPct val="106000"/>
              </a:lnSpc>
              <a:buFont typeface="Wingdings 2" pitchFamily="18" charset="2"/>
              <a:buNone/>
            </a:pPr>
            <a:r>
              <a:rPr lang="en-US" sz="1600" b="1" dirty="0" smtClean="0">
                <a:solidFill>
                  <a:schemeClr val="bg1"/>
                </a:solidFill>
              </a:rPr>
              <a:t>W – 27.8 cm</a:t>
            </a:r>
          </a:p>
          <a:p>
            <a:pPr algn="ctr">
              <a:lnSpc>
                <a:spcPct val="106000"/>
              </a:lnSpc>
              <a:buFont typeface="Wingdings 2" pitchFamily="18" charset="2"/>
              <a:buNone/>
            </a:pPr>
            <a:r>
              <a:rPr lang="en-US" sz="1050" b="1" dirty="0" smtClean="0">
                <a:solidFill>
                  <a:schemeClr val="bg1"/>
                </a:solidFill>
              </a:rPr>
              <a:t>URL: https://brandspace.deloitte.com</a:t>
            </a:r>
          </a:p>
        </p:txBody>
      </p:sp>
      <p:sp>
        <p:nvSpPr>
          <p:cNvPr id="4" name="Rectangle 3"/>
          <p:cNvSpPr/>
          <p:nvPr userDrawn="1"/>
        </p:nvSpPr>
        <p:spPr>
          <a:xfrm>
            <a:off x="437486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62385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12587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623854" y="3226101"/>
            <a:ext cx="1828800" cy="230832"/>
          </a:xfrm>
          <a:prstGeom prst="rect">
            <a:avLst/>
          </a:prstGeom>
        </p:spPr>
        <p:txBody>
          <a:bodyPr wrap="none">
            <a:spAutoFit/>
          </a:bodyPr>
          <a:lstStyle/>
          <a:p>
            <a:r>
              <a:rPr lang="en-US" sz="900" b="1" kern="1200" dirty="0" smtClean="0">
                <a:solidFill>
                  <a:schemeClr val="accent1"/>
                </a:solidFill>
                <a:latin typeface="+mn-lt"/>
                <a:ea typeface="+mn-ea"/>
                <a:cs typeface="+mn-cs"/>
              </a:rPr>
              <a:t>CHALLENGE</a:t>
            </a:r>
            <a:endParaRPr lang="en-US" sz="900" b="1" kern="1200" dirty="0">
              <a:solidFill>
                <a:schemeClr val="accent1"/>
              </a:solidFill>
              <a:latin typeface="+mn-lt"/>
              <a:ea typeface="+mn-ea"/>
              <a:cs typeface="+mn-cs"/>
            </a:endParaRPr>
          </a:p>
        </p:txBody>
      </p:sp>
      <p:sp>
        <p:nvSpPr>
          <p:cNvPr id="10" name="Rectangle 9"/>
          <p:cNvSpPr/>
          <p:nvPr userDrawn="1"/>
        </p:nvSpPr>
        <p:spPr>
          <a:xfrm>
            <a:off x="4376835" y="3226101"/>
            <a:ext cx="1828800" cy="230832"/>
          </a:xfrm>
          <a:prstGeom prst="rect">
            <a:avLst/>
          </a:prstGeom>
        </p:spPr>
        <p:txBody>
          <a:bodyPr wrap="square">
            <a:spAutoFit/>
          </a:bodyPr>
          <a:lstStyle/>
          <a:p>
            <a:r>
              <a:rPr lang="en-US" sz="900" b="1" kern="1200" dirty="0" smtClean="0">
                <a:solidFill>
                  <a:schemeClr val="accent1"/>
                </a:solidFill>
                <a:latin typeface="+mn-lt"/>
                <a:ea typeface="+mn-ea"/>
                <a:cs typeface="+mn-cs"/>
              </a:rPr>
              <a:t>OUR INSIGHT</a:t>
            </a:r>
            <a:endParaRPr lang="en-US" sz="900" b="1" kern="1200" dirty="0">
              <a:solidFill>
                <a:schemeClr val="accent1"/>
              </a:solidFill>
              <a:latin typeface="+mn-lt"/>
              <a:ea typeface="+mn-ea"/>
              <a:cs typeface="+mn-cs"/>
            </a:endParaRPr>
          </a:p>
        </p:txBody>
      </p:sp>
      <p:sp>
        <p:nvSpPr>
          <p:cNvPr id="11" name="Rectangle 10"/>
          <p:cNvSpPr/>
          <p:nvPr userDrawn="1"/>
        </p:nvSpPr>
        <p:spPr>
          <a:xfrm>
            <a:off x="8125875" y="3226101"/>
            <a:ext cx="1828800" cy="230832"/>
          </a:xfrm>
          <a:prstGeom prst="rect">
            <a:avLst/>
          </a:prstGeom>
        </p:spPr>
        <p:txBody>
          <a:bodyPr wrap="none">
            <a:spAutoFit/>
          </a:bodyPr>
          <a:lstStyle/>
          <a:p>
            <a:r>
              <a:rPr lang="en-US" sz="900" b="1" kern="1200" dirty="0" smtClean="0">
                <a:solidFill>
                  <a:schemeClr val="accent1"/>
                </a:solidFill>
                <a:latin typeface="+mn-lt"/>
                <a:ea typeface="+mn-ea"/>
                <a:cs typeface="+mn-cs"/>
              </a:rPr>
              <a:t>OUR IMPACT</a:t>
            </a:r>
            <a:endParaRPr lang="en-US" sz="900" b="1" kern="1200" dirty="0">
              <a:solidFill>
                <a:schemeClr val="accent1"/>
              </a:solidFill>
              <a:latin typeface="+mn-lt"/>
              <a:ea typeface="+mn-ea"/>
              <a:cs typeface="+mn-cs"/>
            </a:endParaRPr>
          </a:p>
        </p:txBody>
      </p:sp>
      <p:sp>
        <p:nvSpPr>
          <p:cNvPr id="12" name="Text Placeholder 21"/>
          <p:cNvSpPr>
            <a:spLocks noGrp="1"/>
          </p:cNvSpPr>
          <p:nvPr>
            <p:ph type="body" sz="quarter" idx="20"/>
          </p:nvPr>
        </p:nvSpPr>
        <p:spPr>
          <a:xfrm>
            <a:off x="623855" y="3528923"/>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12587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627796" y="388938"/>
            <a:ext cx="10881359"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37683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957054" y="2532651"/>
            <a:ext cx="9080847"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957054" y="2131883"/>
            <a:ext cx="9080847"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46115762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424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
        <p:nvSpPr>
          <p:cNvPr id="17" name="TextBox 16"/>
          <p:cNvSpPr txBox="1"/>
          <p:nvPr userDrawn="1"/>
        </p:nvSpPr>
        <p:spPr>
          <a:xfrm>
            <a:off x="1320800"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18" name="TextBox 17"/>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smtClean="0">
                <a:solidFill>
                  <a:prstClr val="black"/>
                </a:solidFill>
              </a:rPr>
              <a:t>Dubai Police - Data Hub and Analytics System</a:t>
            </a:r>
            <a:endParaRPr lang="en-US" sz="600" dirty="0" smtClean="0">
              <a:solidFill>
                <a:prstClr val="black"/>
              </a:solidFill>
            </a:endParaRPr>
          </a:p>
        </p:txBody>
      </p:sp>
    </p:spTree>
    <p:extLst>
      <p:ext uri="{BB962C8B-B14F-4D97-AF65-F5344CB8AC3E}">
        <p14:creationId xmlns:p14="http://schemas.microsoft.com/office/powerpoint/2010/main" val="964279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526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33876222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4347757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142911834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248631568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41923767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en-US" dirty="0"/>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a:t>Click to edit Master title style</a:t>
            </a:r>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a:t>Description</a:t>
            </a:r>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marL="0" indent="0">
              <a:spcBef>
                <a:spcPts val="600"/>
              </a:spcBef>
              <a:buSzPct val="100000"/>
              <a:buFont typeface="Arial"/>
              <a:buNone/>
            </a:pPr>
            <a:r>
              <a:rPr lang="en-US" sz="1200" b="1" dirty="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a:t>Application / Value</a:t>
            </a:r>
          </a:p>
        </p:txBody>
      </p:sp>
    </p:spTree>
    <p:extLst>
      <p:ext uri="{BB962C8B-B14F-4D97-AF65-F5344CB8AC3E}">
        <p14:creationId xmlns:p14="http://schemas.microsoft.com/office/powerpoint/2010/main" val="279647415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119401091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6360745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132346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smtClean="0"/>
              <a:t>Click icon to add picture</a:t>
            </a:r>
            <a:endParaRPr lang="en-US" noProof="0" dirty="0"/>
          </a:p>
        </p:txBody>
      </p:sp>
      <p:sp>
        <p:nvSpPr>
          <p:cNvPr id="17" name="TextBox 16"/>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39591957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12" name="TextBox 11"/>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18055295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Divider - Deloitte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629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le 1"/>
          <p:cNvSpPr>
            <a:spLocks noGrp="1"/>
          </p:cNvSpPr>
          <p:nvPr>
            <p:ph type="title"/>
          </p:nvPr>
        </p:nvSpPr>
        <p:spPr bwMode="gray">
          <a:xfrm>
            <a:off x="1320800" y="592617"/>
            <a:ext cx="3851702" cy="5399999"/>
          </a:xfrm>
        </p:spPr>
        <p:txBody>
          <a:bodyPr anchor="ctr"/>
          <a:lstStyle>
            <a:lvl1pPr algn="l">
              <a:lnSpc>
                <a:spcPct val="95000"/>
              </a:lnSpc>
              <a:spcBef>
                <a:spcPts val="600"/>
              </a:spcBef>
              <a:spcAft>
                <a:spcPts val="600"/>
              </a:spcAft>
              <a:defRPr sz="330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5431808" y="592616"/>
            <a:ext cx="5407051" cy="5400000"/>
          </a:xfrm>
          <a:prstGeom prst="rect">
            <a:avLst/>
          </a:prstGeom>
        </p:spPr>
        <p:txBody>
          <a:bodyPr/>
          <a:lstStyle/>
          <a:p>
            <a:r>
              <a:rPr lang="en-US" noProof="0" dirty="0" smtClean="0"/>
              <a:t>Click icon to add picture</a:t>
            </a:r>
            <a:endParaRPr lang="en-US" noProof="0" dirty="0"/>
          </a:p>
        </p:txBody>
      </p:sp>
      <p:sp>
        <p:nvSpPr>
          <p:cNvPr id="7" name="TextBox 6"/>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3504657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1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42419657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309093317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Sample Deliverabl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33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4" name="Group 349"/>
          <p:cNvGrpSpPr>
            <a:grpSpLocks noChangeAspect="1"/>
          </p:cNvGrpSpPr>
          <p:nvPr userDrawn="1"/>
        </p:nvGrpSpPr>
        <p:grpSpPr bwMode="auto">
          <a:xfrm>
            <a:off x="1308100" y="1539932"/>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1600637"/>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12"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Tree>
    <p:extLst>
      <p:ext uri="{BB962C8B-B14F-4D97-AF65-F5344CB8AC3E}">
        <p14:creationId xmlns:p14="http://schemas.microsoft.com/office/powerpoint/2010/main" val="61192583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1653615"/>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954979"/>
            <a:ext cx="10009187" cy="4459267"/>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1614289"/>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1553584"/>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9"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30124722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Deliverables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2834640"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Key Considerations</a:t>
            </a:r>
            <a:endParaRPr lang="en-US" sz="1600" dirty="0">
              <a:solidFill>
                <a:srgbClr val="86BC25"/>
              </a:solidFill>
            </a:endParaRPr>
          </a:p>
        </p:txBody>
      </p:sp>
    </p:spTree>
    <p:extLst>
      <p:ext uri="{BB962C8B-B14F-4D97-AF65-F5344CB8AC3E}">
        <p14:creationId xmlns:p14="http://schemas.microsoft.com/office/powerpoint/2010/main" val="110235346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5535"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627716" y="388938"/>
            <a:ext cx="10882652"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Insert relevant</a:t>
            </a:r>
            <a:r>
              <a:rPr lang="en-US" sz="1600" b="1" baseline="0" dirty="0">
                <a:solidFill>
                  <a:schemeClr val="bg1"/>
                </a:solidFill>
              </a:rPr>
              <a:t> Case Study Picture/Image Here</a:t>
            </a:r>
          </a:p>
          <a:p>
            <a:pPr algn="ctr">
              <a:lnSpc>
                <a:spcPct val="106000"/>
              </a:lnSpc>
              <a:buFont typeface="Wingdings 2" pitchFamily="18" charset="2"/>
              <a:buNone/>
            </a:pPr>
            <a:r>
              <a:rPr lang="en-US" sz="1600" b="1" dirty="0">
                <a:solidFill>
                  <a:schemeClr val="bg1"/>
                </a:solidFill>
              </a:rPr>
              <a:t>H – 7.35 cm</a:t>
            </a:r>
          </a:p>
          <a:p>
            <a:pPr algn="ctr">
              <a:lnSpc>
                <a:spcPct val="106000"/>
              </a:lnSpc>
              <a:buFont typeface="Wingdings 2" pitchFamily="18" charset="2"/>
              <a:buNone/>
            </a:pPr>
            <a:r>
              <a:rPr lang="en-US" sz="1600" b="1" dirty="0">
                <a:solidFill>
                  <a:schemeClr val="bg1"/>
                </a:solidFill>
              </a:rPr>
              <a:t>W – 27.8 cm</a:t>
            </a:r>
          </a:p>
          <a:p>
            <a:pPr algn="ctr">
              <a:lnSpc>
                <a:spcPct val="106000"/>
              </a:lnSpc>
              <a:buFont typeface="Wingdings 2" pitchFamily="18" charset="2"/>
              <a:buNone/>
            </a:pPr>
            <a:r>
              <a:rPr lang="en-US" sz="1050" b="1" dirty="0">
                <a:solidFill>
                  <a:schemeClr val="bg1"/>
                </a:solidFill>
              </a:rPr>
              <a:t>URL: https://brandspace.deloitte.com</a:t>
            </a:r>
          </a:p>
        </p:txBody>
      </p:sp>
      <p:sp>
        <p:nvSpPr>
          <p:cNvPr id="4" name="Rectangle 3"/>
          <p:cNvSpPr/>
          <p:nvPr userDrawn="1"/>
        </p:nvSpPr>
        <p:spPr>
          <a:xfrm>
            <a:off x="437486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62385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125875" y="3166568"/>
            <a:ext cx="33832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623854" y="3226101"/>
            <a:ext cx="1828800" cy="230832"/>
          </a:xfrm>
          <a:prstGeom prst="rect">
            <a:avLst/>
          </a:prstGeom>
        </p:spPr>
        <p:txBody>
          <a:bodyPr wrap="none">
            <a:spAutoFit/>
          </a:bodyPr>
          <a:lstStyle/>
          <a:p>
            <a:r>
              <a:rPr lang="en-US" sz="900" b="1" kern="1200" dirty="0">
                <a:solidFill>
                  <a:schemeClr val="accent1"/>
                </a:solidFill>
                <a:latin typeface="+mn-lt"/>
                <a:ea typeface="+mn-ea"/>
                <a:cs typeface="+mn-cs"/>
              </a:rPr>
              <a:t>CHALLENGE</a:t>
            </a:r>
          </a:p>
        </p:txBody>
      </p:sp>
      <p:sp>
        <p:nvSpPr>
          <p:cNvPr id="10" name="Rectangle 9"/>
          <p:cNvSpPr/>
          <p:nvPr userDrawn="1"/>
        </p:nvSpPr>
        <p:spPr>
          <a:xfrm>
            <a:off x="4376835" y="3226101"/>
            <a:ext cx="1828800" cy="230832"/>
          </a:xfrm>
          <a:prstGeom prst="rect">
            <a:avLst/>
          </a:prstGeom>
        </p:spPr>
        <p:txBody>
          <a:bodyPr wrap="square">
            <a:spAutoFit/>
          </a:bodyPr>
          <a:lstStyle/>
          <a:p>
            <a:r>
              <a:rPr lang="en-US" sz="900" b="1" kern="1200" dirty="0">
                <a:solidFill>
                  <a:schemeClr val="accent1"/>
                </a:solidFill>
                <a:latin typeface="+mn-lt"/>
                <a:ea typeface="+mn-ea"/>
                <a:cs typeface="+mn-cs"/>
              </a:rPr>
              <a:t>OUR INSIGHT</a:t>
            </a:r>
          </a:p>
        </p:txBody>
      </p:sp>
      <p:sp>
        <p:nvSpPr>
          <p:cNvPr id="11" name="Rectangle 10"/>
          <p:cNvSpPr/>
          <p:nvPr userDrawn="1"/>
        </p:nvSpPr>
        <p:spPr>
          <a:xfrm>
            <a:off x="8125875" y="3226101"/>
            <a:ext cx="1828800" cy="230832"/>
          </a:xfrm>
          <a:prstGeom prst="rect">
            <a:avLst/>
          </a:prstGeom>
        </p:spPr>
        <p:txBody>
          <a:bodyPr wrap="none">
            <a:spAutoFit/>
          </a:bodyPr>
          <a:lstStyle/>
          <a:p>
            <a:r>
              <a:rPr lang="en-US" sz="900" b="1" kern="1200" dirty="0">
                <a:solidFill>
                  <a:schemeClr val="accent1"/>
                </a:solidFill>
                <a:latin typeface="+mn-lt"/>
                <a:ea typeface="+mn-ea"/>
                <a:cs typeface="+mn-cs"/>
              </a:rPr>
              <a:t>OUR IMPACT</a:t>
            </a:r>
          </a:p>
        </p:txBody>
      </p:sp>
      <p:sp>
        <p:nvSpPr>
          <p:cNvPr id="12" name="Text Placeholder 21"/>
          <p:cNvSpPr>
            <a:spLocks noGrp="1"/>
          </p:cNvSpPr>
          <p:nvPr>
            <p:ph type="body" sz="quarter" idx="20"/>
          </p:nvPr>
        </p:nvSpPr>
        <p:spPr>
          <a:xfrm>
            <a:off x="623855" y="3528923"/>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1"/>
          <p:cNvSpPr>
            <a:spLocks noGrp="1"/>
          </p:cNvSpPr>
          <p:nvPr>
            <p:ph type="body" sz="quarter" idx="22"/>
          </p:nvPr>
        </p:nvSpPr>
        <p:spPr>
          <a:xfrm>
            <a:off x="812587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9"/>
          <p:cNvSpPr>
            <a:spLocks noChangeArrowheads="1"/>
          </p:cNvSpPr>
          <p:nvPr userDrawn="1"/>
        </p:nvSpPr>
        <p:spPr bwMode="auto">
          <a:xfrm>
            <a:off x="627796" y="388938"/>
            <a:ext cx="10881359"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376835" y="3523268"/>
            <a:ext cx="3383280" cy="2844800"/>
          </a:xfrm>
        </p:spPr>
        <p:txBody>
          <a:bodyPr>
            <a:normAutofit/>
          </a:bodyPr>
          <a:lstStyle>
            <a:lvl1pPr>
              <a:defRPr sz="9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8"/>
          <p:cNvSpPr>
            <a:spLocks noGrp="1"/>
          </p:cNvSpPr>
          <p:nvPr>
            <p:ph type="body" sz="quarter" idx="13" hasCustomPrompt="1"/>
          </p:nvPr>
        </p:nvSpPr>
        <p:spPr>
          <a:xfrm>
            <a:off x="957054" y="2532651"/>
            <a:ext cx="9080847"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a:t>Click to add subtitle</a:t>
            </a:r>
          </a:p>
        </p:txBody>
      </p:sp>
      <p:sp>
        <p:nvSpPr>
          <p:cNvPr id="20" name="Title 1"/>
          <p:cNvSpPr>
            <a:spLocks noGrp="1"/>
          </p:cNvSpPr>
          <p:nvPr>
            <p:ph type="title"/>
          </p:nvPr>
        </p:nvSpPr>
        <p:spPr>
          <a:xfrm>
            <a:off x="957054" y="2131883"/>
            <a:ext cx="9080847" cy="355917"/>
          </a:xfrm>
        </p:spPr>
        <p:txBody>
          <a:bodyPr/>
          <a:lstStyle>
            <a:lvl1pPr>
              <a:defRPr sz="1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4347906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19788433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Qua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363"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5384739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Title Slide - Whi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0387"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smtClean="0"/>
              <a:t>Click icon to add picture</a:t>
            </a:r>
            <a:endParaRPr lang="en-US" noProof="0" dirty="0"/>
          </a:p>
        </p:txBody>
      </p:sp>
      <p:sp>
        <p:nvSpPr>
          <p:cNvPr id="17" name="TextBox 16"/>
          <p:cNvSpPr txBox="1"/>
          <p:nvPr userDrawn="1"/>
        </p:nvSpPr>
        <p:spPr>
          <a:xfrm>
            <a:off x="1320800" y="6477000"/>
            <a:ext cx="5355167" cy="92333"/>
          </a:xfrm>
          <a:prstGeom prst="rect">
            <a:avLst/>
          </a:prstGeom>
          <a:noFill/>
        </p:spPr>
        <p:txBody>
          <a:bodyPr wrap="square" lIns="0" tIns="0" rIns="0" bIns="0" rtlCol="0">
            <a:spAutoFit/>
          </a:bodyPr>
          <a:lstStyle/>
          <a:p>
            <a:pPr>
              <a:spcBef>
                <a:spcPts val="650"/>
              </a:spcBef>
              <a:buSzPct val="100000"/>
              <a:buFont typeface="Arial"/>
              <a:buNone/>
            </a:pPr>
            <a:r>
              <a:rPr lang="en-US" sz="600" dirty="0" smtClean="0">
                <a:solidFill>
                  <a:prstClr val="black"/>
                </a:solidFill>
              </a:rPr>
              <a:t>© 2018 Deloitte &amp; Touche Middle East</a:t>
            </a:r>
            <a:endParaRPr lang="en-US" sz="600" dirty="0">
              <a:solidFill>
                <a:prstClr val="black"/>
              </a:solidFill>
            </a:endParaRPr>
          </a:p>
        </p:txBody>
      </p:sp>
      <p:sp>
        <p:nvSpPr>
          <p:cNvPr id="18" name="TextBox 17"/>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15878953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2 content with quote ">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1411"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Content Placeholder 3"/>
          <p:cNvSpPr>
            <a:spLocks noGrp="1"/>
          </p:cNvSpPr>
          <p:nvPr>
            <p:ph sz="quarter" idx="10"/>
          </p:nvPr>
        </p:nvSpPr>
        <p:spPr>
          <a:xfrm>
            <a:off x="7455116" y="1665288"/>
            <a:ext cx="3862172" cy="4633913"/>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1308100" y="1665288"/>
            <a:ext cx="5918200" cy="4633913"/>
          </a:xfrm>
          <a:prstGeom prst="rect">
            <a:avLst/>
          </a:prstGeom>
        </p:spPr>
        <p:txBody>
          <a:bodyPr vert="horz" lIns="0" tIns="0" rIns="0" bIns="0" rtlCol="0">
            <a:no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lgn="just">
              <a:spcAft>
                <a:spcPts val="600"/>
              </a:spcAft>
            </a:pPr>
            <a:r>
              <a:rPr lang="en-US" noProof="0" dirty="0" smtClean="0"/>
              <a:t>Click to edit Master text styles</a:t>
            </a:r>
          </a:p>
          <a:p>
            <a:pPr lvl="1" algn="just">
              <a:spcAft>
                <a:spcPts val="600"/>
              </a:spcAft>
            </a:pPr>
            <a:r>
              <a:rPr lang="en-US" noProof="0" dirty="0" smtClean="0"/>
              <a:t>Second level</a:t>
            </a:r>
          </a:p>
          <a:p>
            <a:pPr lvl="2" algn="just">
              <a:spcAft>
                <a:spcPts val="600"/>
              </a:spcAft>
            </a:pPr>
            <a:r>
              <a:rPr lang="en-US" noProof="0" dirty="0" smtClean="0"/>
              <a:t>Third level</a:t>
            </a:r>
          </a:p>
          <a:p>
            <a:pPr lvl="3"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414630170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90751325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Sample Deliverables</a:t>
            </a:r>
            <a:endParaRPr lang="en-US" sz="1600" dirty="0">
              <a:solidFill>
                <a:srgbClr val="86BC25"/>
              </a:solidFill>
            </a:endParaRPr>
          </a:p>
        </p:txBody>
      </p:sp>
    </p:spTree>
    <p:extLst>
      <p:ext uri="{BB962C8B-B14F-4D97-AF65-F5344CB8AC3E}">
        <p14:creationId xmlns:p14="http://schemas.microsoft.com/office/powerpoint/2010/main" val="127580563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Methodologies</a:t>
            </a:r>
            <a:endParaRPr lang="en-US" sz="1600" dirty="0">
              <a:solidFill>
                <a:srgbClr val="86BC25"/>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4182168293"/>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Deliverables</a:t>
            </a: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11638045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accent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356015174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Quals">
    <p:spTree>
      <p:nvGrpSpPr>
        <p:cNvPr id="1" name=""/>
        <p:cNvGrpSpPr/>
        <p:nvPr/>
      </p:nvGrpSpPr>
      <p:grpSpPr>
        <a:xfrm>
          <a:off x="0" y="0"/>
          <a:ext cx="0" cy="0"/>
          <a:chOff x="0" y="0"/>
          <a:chExt cx="0" cy="0"/>
        </a:xfrm>
      </p:grpSpPr>
      <p:sp>
        <p:nvSpPr>
          <p:cNvPr id="17" name="Rectangle 16"/>
          <p:cNvSpPr/>
          <p:nvPr userDrawn="1"/>
        </p:nvSpPr>
        <p:spPr bwMode="gray">
          <a:xfrm>
            <a:off x="1308100" y="388938"/>
            <a:ext cx="10009189" cy="2645862"/>
          </a:xfrm>
          <a:prstGeom prst="rect">
            <a:avLst/>
          </a:prstGeom>
          <a:solidFill>
            <a:srgbClr val="D0D0CE"/>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prstClr val="white"/>
                </a:solidFill>
              </a:rPr>
              <a:t>Insert relevant Case Study Picture/Image Here</a:t>
            </a:r>
          </a:p>
          <a:p>
            <a:pPr algn="ctr">
              <a:lnSpc>
                <a:spcPct val="106000"/>
              </a:lnSpc>
              <a:buFont typeface="Wingdings 2" pitchFamily="18" charset="2"/>
              <a:buNone/>
            </a:pPr>
            <a:r>
              <a:rPr lang="en-US" sz="1600" b="1" dirty="0" smtClean="0">
                <a:solidFill>
                  <a:prstClr val="white"/>
                </a:solidFill>
              </a:rPr>
              <a:t>H – 7.35 cm</a:t>
            </a:r>
          </a:p>
          <a:p>
            <a:pPr algn="ctr">
              <a:lnSpc>
                <a:spcPct val="106000"/>
              </a:lnSpc>
              <a:buFont typeface="Wingdings 2" pitchFamily="18" charset="2"/>
              <a:buNone/>
            </a:pPr>
            <a:r>
              <a:rPr lang="en-US" sz="1600" b="1" dirty="0" smtClean="0">
                <a:solidFill>
                  <a:prstClr val="white"/>
                </a:solidFill>
              </a:rPr>
              <a:t>W – 27.8 cm</a:t>
            </a:r>
          </a:p>
          <a:p>
            <a:pPr algn="ctr">
              <a:lnSpc>
                <a:spcPct val="106000"/>
              </a:lnSpc>
              <a:buFont typeface="Wingdings 2" pitchFamily="18" charset="2"/>
              <a:buNone/>
            </a:pPr>
            <a:r>
              <a:rPr lang="en-US" sz="1050" b="1" dirty="0" smtClean="0">
                <a:solidFill>
                  <a:prstClr val="white"/>
                </a:solidFill>
              </a:rPr>
              <a:t>URL: https://brandspace.deloitte.com</a:t>
            </a:r>
          </a:p>
        </p:txBody>
      </p:sp>
      <p:sp>
        <p:nvSpPr>
          <p:cNvPr id="4" name="Rectangle 3"/>
          <p:cNvSpPr/>
          <p:nvPr userDrawn="1"/>
        </p:nvSpPr>
        <p:spPr>
          <a:xfrm>
            <a:off x="4763900"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userDrawn="1"/>
        </p:nvSpPr>
        <p:spPr>
          <a:xfrm>
            <a:off x="1308100" y="3166568"/>
            <a:ext cx="3060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Rectangle 7"/>
          <p:cNvSpPr/>
          <p:nvPr userDrawn="1"/>
        </p:nvSpPr>
        <p:spPr>
          <a:xfrm>
            <a:off x="8221288" y="3166568"/>
            <a:ext cx="30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9" name="Rectangle 8"/>
          <p:cNvSpPr/>
          <p:nvPr userDrawn="1"/>
        </p:nvSpPr>
        <p:spPr>
          <a:xfrm>
            <a:off x="1224361" y="3226101"/>
            <a:ext cx="949299" cy="230832"/>
          </a:xfrm>
          <a:prstGeom prst="rect">
            <a:avLst/>
          </a:prstGeom>
        </p:spPr>
        <p:txBody>
          <a:bodyPr wrap="none">
            <a:spAutoFit/>
          </a:bodyPr>
          <a:lstStyle/>
          <a:p>
            <a:r>
              <a:rPr lang="en-US" sz="900" b="1" dirty="0" smtClean="0">
                <a:solidFill>
                  <a:srgbClr val="86BC25"/>
                </a:solidFill>
              </a:rPr>
              <a:t>CHALLENGE</a:t>
            </a:r>
            <a:endParaRPr lang="en-US" sz="900" b="1" dirty="0">
              <a:solidFill>
                <a:srgbClr val="86BC25"/>
              </a:solidFill>
            </a:endParaRPr>
          </a:p>
        </p:txBody>
      </p:sp>
      <p:sp>
        <p:nvSpPr>
          <p:cNvPr id="10" name="Rectangle 9"/>
          <p:cNvSpPr/>
          <p:nvPr userDrawn="1"/>
        </p:nvSpPr>
        <p:spPr>
          <a:xfrm>
            <a:off x="4666159" y="3220568"/>
            <a:ext cx="3241864" cy="230832"/>
          </a:xfrm>
          <a:prstGeom prst="rect">
            <a:avLst/>
          </a:prstGeom>
        </p:spPr>
        <p:txBody>
          <a:bodyPr wrap="square">
            <a:spAutoFit/>
          </a:bodyPr>
          <a:lstStyle/>
          <a:p>
            <a:r>
              <a:rPr lang="en-US" sz="900" b="1" dirty="0" smtClean="0">
                <a:solidFill>
                  <a:srgbClr val="86BC25"/>
                </a:solidFill>
              </a:rPr>
              <a:t>OUR INSIGHT</a:t>
            </a:r>
            <a:endParaRPr lang="en-US" sz="900" b="1" dirty="0">
              <a:solidFill>
                <a:srgbClr val="86BC25"/>
              </a:solidFill>
            </a:endParaRPr>
          </a:p>
        </p:txBody>
      </p:sp>
      <p:sp>
        <p:nvSpPr>
          <p:cNvPr id="11" name="Rectangle 10"/>
          <p:cNvSpPr/>
          <p:nvPr userDrawn="1"/>
        </p:nvSpPr>
        <p:spPr>
          <a:xfrm>
            <a:off x="8140701" y="3220568"/>
            <a:ext cx="3060000" cy="230832"/>
          </a:xfrm>
          <a:prstGeom prst="rect">
            <a:avLst/>
          </a:prstGeom>
        </p:spPr>
        <p:txBody>
          <a:bodyPr wrap="none">
            <a:spAutoFit/>
          </a:bodyPr>
          <a:lstStyle/>
          <a:p>
            <a:r>
              <a:rPr lang="en-US" sz="900" b="1" dirty="0" smtClean="0">
                <a:solidFill>
                  <a:srgbClr val="86BC25"/>
                </a:solidFill>
              </a:rPr>
              <a:t>OUR IMPACT</a:t>
            </a:r>
            <a:endParaRPr lang="en-US" sz="900" b="1" dirty="0">
              <a:solidFill>
                <a:srgbClr val="86BC25"/>
              </a:solidFill>
            </a:endParaRPr>
          </a:p>
        </p:txBody>
      </p:sp>
      <p:sp>
        <p:nvSpPr>
          <p:cNvPr id="12" name="Text Placeholder 21"/>
          <p:cNvSpPr>
            <a:spLocks noGrp="1"/>
          </p:cNvSpPr>
          <p:nvPr>
            <p:ph type="body" sz="quarter" idx="20"/>
          </p:nvPr>
        </p:nvSpPr>
        <p:spPr>
          <a:xfrm>
            <a:off x="1308101" y="3528923"/>
            <a:ext cx="309635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1"/>
          <p:cNvSpPr>
            <a:spLocks noGrp="1"/>
          </p:cNvSpPr>
          <p:nvPr>
            <p:ph type="body" sz="quarter" idx="22"/>
          </p:nvPr>
        </p:nvSpPr>
        <p:spPr>
          <a:xfrm>
            <a:off x="8220482"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19"/>
          <p:cNvSpPr>
            <a:spLocks noChangeArrowheads="1"/>
          </p:cNvSpPr>
          <p:nvPr userDrawn="1"/>
        </p:nvSpPr>
        <p:spPr bwMode="auto">
          <a:xfrm>
            <a:off x="1308100" y="388938"/>
            <a:ext cx="10008000" cy="2646000"/>
          </a:xfrm>
          <a:prstGeom prst="rect">
            <a:avLst/>
          </a:prstGeom>
          <a:gradFill rotWithShape="0">
            <a:gsLst>
              <a:gs pos="0">
                <a:schemeClr val="tx1">
                  <a:alpha val="50000"/>
                </a:schemeClr>
              </a:gs>
              <a:gs pos="100000">
                <a:schemeClr val="tx1">
                  <a:alpha val="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86161" tIns="43079" rIns="86161" bIns="43079" anchor="ctr"/>
          <a:lstStyle>
            <a:lvl1pPr defTabSz="912813">
              <a:defRPr>
                <a:solidFill>
                  <a:schemeClr val="tx1"/>
                </a:solidFill>
                <a:latin typeface="Arial" panose="020B0604020202020204" pitchFamily="34" charset="0"/>
                <a:ea typeface="MS PGothic" panose="020B0600070205080204" pitchFamily="34" charset="-128"/>
              </a:defRPr>
            </a:lvl1pPr>
            <a:lvl2pPr marL="742950" indent="-285750" defTabSz="912813">
              <a:defRPr>
                <a:solidFill>
                  <a:schemeClr val="tx1"/>
                </a:solidFill>
                <a:latin typeface="Arial" panose="020B0604020202020204" pitchFamily="34" charset="0"/>
                <a:ea typeface="MS PGothic" panose="020B0600070205080204" pitchFamily="34" charset="-128"/>
              </a:defRPr>
            </a:lvl2pPr>
            <a:lvl3pPr marL="1143000" indent="-228600" defTabSz="912813">
              <a:defRPr>
                <a:solidFill>
                  <a:schemeClr val="tx1"/>
                </a:solidFill>
                <a:latin typeface="Arial" panose="020B0604020202020204" pitchFamily="34" charset="0"/>
                <a:ea typeface="MS PGothic" panose="020B0600070205080204" pitchFamily="34" charset="-128"/>
              </a:defRPr>
            </a:lvl3pPr>
            <a:lvl4pPr marL="1600200" indent="-228600" defTabSz="912813">
              <a:defRPr>
                <a:solidFill>
                  <a:schemeClr val="tx1"/>
                </a:solidFill>
                <a:latin typeface="Arial" panose="020B0604020202020204" pitchFamily="34" charset="0"/>
                <a:ea typeface="MS PGothic" panose="020B0600070205080204" pitchFamily="34" charset="-128"/>
              </a:defRPr>
            </a:lvl4pPr>
            <a:lvl5pPr marL="2057400" indent="-228600" defTabSz="912813">
              <a:defRPr>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1037"/>
              </a:lnSpc>
            </a:pPr>
            <a:endParaRPr lang="en-GB" altLang="en-US" sz="942" b="1" dirty="0">
              <a:solidFill>
                <a:srgbClr val="FFFFFF"/>
              </a:solidFill>
              <a:latin typeface="Frutiger Next Pro Bold" pitchFamily="-84" charset="0"/>
            </a:endParaRPr>
          </a:p>
        </p:txBody>
      </p:sp>
      <p:sp>
        <p:nvSpPr>
          <p:cNvPr id="15" name="Text Placeholder 21"/>
          <p:cNvSpPr>
            <a:spLocks noGrp="1"/>
          </p:cNvSpPr>
          <p:nvPr>
            <p:ph type="body" sz="quarter" idx="21"/>
          </p:nvPr>
        </p:nvSpPr>
        <p:spPr>
          <a:xfrm>
            <a:off x="4764466" y="3523268"/>
            <a:ext cx="3096000" cy="2844800"/>
          </a:xfrm>
        </p:spPr>
        <p:txBody>
          <a:bodyPr>
            <a:normAutofit/>
          </a:bodyPr>
          <a:lstStyle>
            <a:lvl1pPr>
              <a:defRPr sz="9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3" hasCustomPrompt="1"/>
          </p:nvPr>
        </p:nvSpPr>
        <p:spPr>
          <a:xfrm>
            <a:off x="1524790" y="2532651"/>
            <a:ext cx="8352000" cy="295683"/>
          </a:xfrm>
          <a:prstGeom prst="rect">
            <a:avLst/>
          </a:prstGeom>
        </p:spPr>
        <p:txBody>
          <a:bodyPr lIns="0" tIns="0" rIns="0" bIns="0">
            <a:noAutofit/>
          </a:bodyPr>
          <a:lstStyle>
            <a:lvl1pPr marL="0" indent="0">
              <a:buNone/>
              <a:defRPr sz="1400" b="0">
                <a:solidFill>
                  <a:schemeClr val="bg1"/>
                </a:solidFill>
              </a:defRPr>
            </a:lvl1pPr>
          </a:lstStyle>
          <a:p>
            <a:pPr lvl="0"/>
            <a:r>
              <a:rPr lang="en-US" dirty="0" smtClean="0"/>
              <a:t>Click to add subtitle</a:t>
            </a:r>
          </a:p>
        </p:txBody>
      </p:sp>
      <p:sp>
        <p:nvSpPr>
          <p:cNvPr id="20" name="Title 1"/>
          <p:cNvSpPr>
            <a:spLocks noGrp="1"/>
          </p:cNvSpPr>
          <p:nvPr>
            <p:ph type="title"/>
          </p:nvPr>
        </p:nvSpPr>
        <p:spPr>
          <a:xfrm>
            <a:off x="1524790" y="2131883"/>
            <a:ext cx="8352000" cy="355917"/>
          </a:xfrm>
        </p:spPr>
        <p:txBody>
          <a:bodyPr/>
          <a:lstStyle>
            <a:lvl1pPr>
              <a:defRPr sz="1800" b="1">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600690204"/>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White">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613227" y="1175656"/>
            <a:ext cx="10961591" cy="4538517"/>
          </a:xfrm>
          <a:prstGeom prst="rect">
            <a:avLst/>
          </a:prstGeom>
        </p:spPr>
        <p:txBody>
          <a:bodyPr/>
          <a:lstStyle/>
          <a:p>
            <a:r>
              <a:rPr lang="en-US" noProof="0" dirty="0"/>
              <a:t>Click icon to add picture</a:t>
            </a:r>
          </a:p>
        </p:txBody>
      </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6559" name="think-cell Slide" r:id="rId4" imgW="470" imgH="469" progId="TCLayout.ActiveDocument.1">
                  <p:embed/>
                </p:oleObj>
              </mc:Choice>
              <mc:Fallback>
                <p:oleObj name="think-cell Slide" r:id="rId4" imgW="470" imgH="469"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2" name="TextBox 3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grpSp>
        <p:nvGrpSpPr>
          <p:cNvPr id="56" name="Group 55">
            <a:extLst>
              <a:ext uri="{FF2B5EF4-FFF2-40B4-BE49-F238E27FC236}">
                <a16:creationId xmlns:a16="http://schemas.microsoft.com/office/drawing/2014/main" id="{E654251D-C99E-4B08-90AB-97D372B2F29A}"/>
              </a:ext>
            </a:extLst>
          </p:cNvPr>
          <p:cNvGrpSpPr>
            <a:grpSpLocks noChangeAspect="1"/>
          </p:cNvGrpSpPr>
          <p:nvPr userDrawn="1"/>
        </p:nvGrpSpPr>
        <p:grpSpPr>
          <a:xfrm>
            <a:off x="504625" y="388311"/>
            <a:ext cx="1998000" cy="374400"/>
            <a:chOff x="398463" y="404813"/>
            <a:chExt cx="1627187" cy="307976"/>
          </a:xfrm>
          <a:solidFill>
            <a:schemeClr val="tx1"/>
          </a:solidFill>
        </p:grpSpPr>
        <p:sp>
          <p:nvSpPr>
            <p:cNvPr id="57" name="Oval 5">
              <a:extLst>
                <a:ext uri="{FF2B5EF4-FFF2-40B4-BE49-F238E27FC236}">
                  <a16:creationId xmlns:a16="http://schemas.microsoft.com/office/drawing/2014/main" id="{0F5BB916-7A2E-4DA2-8285-C554714C617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Freeform 6">
              <a:extLst>
                <a:ext uri="{FF2B5EF4-FFF2-40B4-BE49-F238E27FC236}">
                  <a16:creationId xmlns:a16="http://schemas.microsoft.com/office/drawing/2014/main" id="{1EE0AE39-1F4E-4F3E-B605-9D911A3B65C3}"/>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Rectangle 7">
              <a:extLst>
                <a:ext uri="{FF2B5EF4-FFF2-40B4-BE49-F238E27FC236}">
                  <a16:creationId xmlns:a16="http://schemas.microsoft.com/office/drawing/2014/main" id="{BD881FD6-C266-4781-B1CD-104B74077C48}"/>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8">
              <a:extLst>
                <a:ext uri="{FF2B5EF4-FFF2-40B4-BE49-F238E27FC236}">
                  <a16:creationId xmlns:a16="http://schemas.microsoft.com/office/drawing/2014/main" id="{DCDF7F67-EFBA-4E88-889C-9F3542E2B09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Rectangle 9">
              <a:extLst>
                <a:ext uri="{FF2B5EF4-FFF2-40B4-BE49-F238E27FC236}">
                  <a16:creationId xmlns:a16="http://schemas.microsoft.com/office/drawing/2014/main" id="{76F788BC-2767-4D09-8046-639E713DC061}"/>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Rectangle 10">
              <a:extLst>
                <a:ext uri="{FF2B5EF4-FFF2-40B4-BE49-F238E27FC236}">
                  <a16:creationId xmlns:a16="http://schemas.microsoft.com/office/drawing/2014/main" id="{5B66ECBC-E0BC-4761-BF88-A44DE9F0B60E}"/>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3" name="Freeform 11">
              <a:extLst>
                <a:ext uri="{FF2B5EF4-FFF2-40B4-BE49-F238E27FC236}">
                  <a16:creationId xmlns:a16="http://schemas.microsoft.com/office/drawing/2014/main" id="{8AFBA494-22BC-4A66-A7DA-C496E3996AD4}"/>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4" name="Freeform 12">
              <a:extLst>
                <a:ext uri="{FF2B5EF4-FFF2-40B4-BE49-F238E27FC236}">
                  <a16:creationId xmlns:a16="http://schemas.microsoft.com/office/drawing/2014/main" id="{09626CE1-E287-4DDE-8295-C27B86FDAAC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5" name="Freeform 13">
              <a:extLst>
                <a:ext uri="{FF2B5EF4-FFF2-40B4-BE49-F238E27FC236}">
                  <a16:creationId xmlns:a16="http://schemas.microsoft.com/office/drawing/2014/main" id="{17547025-634F-4AC3-A009-BD1EEBA97196}"/>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6" name="Freeform 14">
              <a:extLst>
                <a:ext uri="{FF2B5EF4-FFF2-40B4-BE49-F238E27FC236}">
                  <a16:creationId xmlns:a16="http://schemas.microsoft.com/office/drawing/2014/main" id="{3DDE6CF7-B2F4-4A99-AEAA-1890B16456E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61047036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Title Slide - Whit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323465"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1323463"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19" name="Group 18"/>
          <p:cNvGrpSpPr>
            <a:grpSpLocks noChangeAspect="1"/>
          </p:cNvGrpSpPr>
          <p:nvPr userDrawn="1"/>
        </p:nvGrpSpPr>
        <p:grpSpPr>
          <a:xfrm>
            <a:off x="132346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30" name="Picture Placeholder 8"/>
          <p:cNvSpPr>
            <a:spLocks noGrp="1"/>
          </p:cNvSpPr>
          <p:nvPr>
            <p:ph type="pic" sz="quarter" idx="11"/>
          </p:nvPr>
        </p:nvSpPr>
        <p:spPr>
          <a:xfrm>
            <a:off x="3618998" y="727595"/>
            <a:ext cx="5400000" cy="5400000"/>
          </a:xfrm>
          <a:prstGeom prst="rect">
            <a:avLst/>
          </a:prstGeom>
        </p:spPr>
        <p:txBody>
          <a:bodyPr/>
          <a:lstStyle/>
          <a:p>
            <a:r>
              <a:rPr lang="en-US" noProof="0" dirty="0" smtClean="0"/>
              <a:t>Click icon to add picture</a:t>
            </a:r>
            <a:endParaRPr lang="en-US" noProof="0" dirty="0"/>
          </a:p>
        </p:txBody>
      </p:sp>
      <p:sp>
        <p:nvSpPr>
          <p:cNvPr id="17" name="TextBox 16"/>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32653836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12" name="TextBox 11"/>
          <p:cNvSpPr txBox="1"/>
          <p:nvPr userDrawn="1"/>
        </p:nvSpPr>
        <p:spPr>
          <a:xfrm>
            <a:off x="5942300" y="6476230"/>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21309940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 Deloitte black">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2" name="TextBox 11"/>
          <p:cNvSpPr txBox="1"/>
          <p:nvPr userDrawn="1"/>
        </p:nvSpPr>
        <p:spPr>
          <a:xfrm>
            <a:off x="5825067" y="6477000"/>
            <a:ext cx="4896560" cy="100027"/>
          </a:xfrm>
          <a:prstGeom prst="rect">
            <a:avLst/>
          </a:prstGeom>
          <a:noFill/>
        </p:spPr>
        <p:txBody>
          <a:bodyPr wrap="square" lIns="0" tIns="0" rIns="0" bIns="0" rtlCol="0">
            <a:spAutoFit/>
          </a:bodyPr>
          <a:lstStyle/>
          <a:p>
            <a:pPr algn="r">
              <a:buSzPct val="100000"/>
              <a:buFont typeface="Arial"/>
              <a:buNone/>
            </a:pPr>
            <a:r>
              <a:rPr lang="en-US" sz="650" dirty="0" smtClean="0">
                <a:solidFill>
                  <a:prstClr val="white"/>
                </a:solidFill>
              </a:rPr>
              <a:t>Louvre Abu Dhabi BI, Analytics and Data Management</a:t>
            </a:r>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white"/>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white"/>
                </a:solidFill>
              </a:rPr>
              <a:pPr algn="r">
                <a:spcBef>
                  <a:spcPts val="800"/>
                </a:spcBef>
                <a:buSzPct val="100000"/>
                <a:buFont typeface="Arial"/>
                <a:buNone/>
              </a:pPr>
              <a:t>‹#›</a:t>
            </a:fld>
            <a:endParaRPr lang="en-US" sz="650" dirty="0">
              <a:solidFill>
                <a:prstClr val="white"/>
              </a:solidFill>
            </a:endParaRP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Tree>
    <p:extLst>
      <p:ext uri="{BB962C8B-B14F-4D97-AF65-F5344CB8AC3E}">
        <p14:creationId xmlns:p14="http://schemas.microsoft.com/office/powerpoint/2010/main" val="187792035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Divider - Deloitte white">
    <p:spTree>
      <p:nvGrpSpPr>
        <p:cNvPr id="1" name=""/>
        <p:cNvGrpSpPr/>
        <p:nvPr/>
      </p:nvGrpSpPr>
      <p:grpSpPr>
        <a:xfrm>
          <a:off x="0" y="0"/>
          <a:ext cx="0" cy="0"/>
          <a:chOff x="0" y="0"/>
          <a:chExt cx="0" cy="0"/>
        </a:xfrm>
      </p:grpSpPr>
      <p:sp>
        <p:nvSpPr>
          <p:cNvPr id="10" name="Title 1"/>
          <p:cNvSpPr>
            <a:spLocks noGrp="1"/>
          </p:cNvSpPr>
          <p:nvPr>
            <p:ph type="title"/>
          </p:nvPr>
        </p:nvSpPr>
        <p:spPr bwMode="gray">
          <a:xfrm>
            <a:off x="1308101" y="1700213"/>
            <a:ext cx="3663144"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dirty="0" smtClean="0"/>
              <a:t>Click to edit Master title style</a:t>
            </a:r>
            <a:endParaRPr lang="en-US" noProof="0" dirty="0"/>
          </a:p>
        </p:txBody>
      </p:sp>
      <p:sp>
        <p:nvSpPr>
          <p:cNvPr id="11" name="Text Placeholder 2"/>
          <p:cNvSpPr>
            <a:spLocks noGrp="1"/>
          </p:cNvSpPr>
          <p:nvPr>
            <p:ph type="body" idx="1"/>
          </p:nvPr>
        </p:nvSpPr>
        <p:spPr bwMode="gray">
          <a:xfrm>
            <a:off x="1308100" y="3423545"/>
            <a:ext cx="3663145" cy="1566532"/>
          </a:xfrm>
        </p:spPr>
        <p:txBody>
          <a:bodyPr lIns="0" tIns="0" rIns="0" bIns="0">
            <a:noAutofit/>
          </a:bodyPr>
          <a:lstStyle>
            <a:lvl1pPr marL="0" indent="0">
              <a:lnSpc>
                <a:spcPct val="95000"/>
              </a:lnSpc>
              <a:spcAft>
                <a:spcPts val="0"/>
              </a:spcAft>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dirty="0" smtClean="0"/>
              <a:t>Click to edit Master text styles</a:t>
            </a:r>
          </a:p>
        </p:txBody>
      </p:sp>
      <p:sp>
        <p:nvSpPr>
          <p:cNvPr id="13" name="TextBox 12"/>
          <p:cNvSpPr txBox="1"/>
          <p:nvPr userDrawn="1"/>
        </p:nvSpPr>
        <p:spPr>
          <a:xfrm>
            <a:off x="1320800" y="6477000"/>
            <a:ext cx="5355167" cy="100027"/>
          </a:xfrm>
          <a:prstGeom prst="rect">
            <a:avLst/>
          </a:prstGeom>
          <a:noFill/>
        </p:spPr>
        <p:txBody>
          <a:bodyPr wrap="square" lIns="0" tIns="0" rIns="0" bIns="0" rtlCol="0">
            <a:spAutoFit/>
          </a:bodyPr>
          <a:lstStyle/>
          <a:p>
            <a:pPr>
              <a:spcBef>
                <a:spcPts val="800"/>
              </a:spcBef>
              <a:buSzPct val="100000"/>
              <a:buFont typeface="Arial"/>
              <a:buNone/>
            </a:pPr>
            <a:r>
              <a:rPr lang="en-US" sz="650" dirty="0" smtClean="0">
                <a:solidFill>
                  <a:prstClr val="black"/>
                </a:solidFill>
              </a:rPr>
              <a:t>© 2018 Deloitte &amp; Touche Middle East</a:t>
            </a:r>
          </a:p>
        </p:txBody>
      </p:sp>
      <p:sp>
        <p:nvSpPr>
          <p:cNvPr id="14" name="TextBox 13"/>
          <p:cNvSpPr txBox="1"/>
          <p:nvPr userDrawn="1"/>
        </p:nvSpPr>
        <p:spPr>
          <a:xfrm>
            <a:off x="11020425" y="6477000"/>
            <a:ext cx="307975" cy="100027"/>
          </a:xfrm>
          <a:prstGeom prst="rect">
            <a:avLst/>
          </a:prstGeom>
          <a:noFill/>
        </p:spPr>
        <p:txBody>
          <a:bodyPr wrap="square" lIns="0" tIns="0" rIns="0" bIns="0" rtlCol="0">
            <a:spAutoFit/>
          </a:bodyPr>
          <a:lstStyle/>
          <a:p>
            <a:pPr algn="r">
              <a:spcBef>
                <a:spcPts val="800"/>
              </a:spcBef>
              <a:buSzPct val="100000"/>
              <a:buFont typeface="Arial"/>
              <a:buNone/>
            </a:pPr>
            <a:fld id="{C58DF478-B544-4ED8-9ED4-6A2648E2D233}" type="slidenum">
              <a:rPr lang="en-US" sz="650" smtClean="0">
                <a:solidFill>
                  <a:prstClr val="black"/>
                </a:solidFill>
              </a:rPr>
              <a:pPr algn="r">
                <a:spcBef>
                  <a:spcPts val="800"/>
                </a:spcBef>
                <a:buSzPct val="100000"/>
                <a:buFont typeface="Arial"/>
                <a:buNone/>
              </a:pPr>
              <a:t>‹#›</a:t>
            </a:fld>
            <a:endParaRPr lang="en-US" sz="650" dirty="0">
              <a:solidFill>
                <a:prstClr val="black"/>
              </a:solidFill>
            </a:endParaRPr>
          </a:p>
        </p:txBody>
      </p:sp>
      <p:sp>
        <p:nvSpPr>
          <p:cNvPr id="15" name="Picture Placeholder 8"/>
          <p:cNvSpPr>
            <a:spLocks noGrp="1"/>
          </p:cNvSpPr>
          <p:nvPr>
            <p:ph type="pic" sz="quarter" idx="11"/>
          </p:nvPr>
        </p:nvSpPr>
        <p:spPr>
          <a:xfrm>
            <a:off x="4690076" y="592616"/>
            <a:ext cx="5400000" cy="5400000"/>
          </a:xfrm>
          <a:prstGeom prst="rect">
            <a:avLst/>
          </a:prstGeom>
        </p:spPr>
        <p:txBody>
          <a:bodyPr/>
          <a:lstStyle/>
          <a:p>
            <a:r>
              <a:rPr lang="en-US" noProof="0" dirty="0" smtClean="0"/>
              <a:t>Click icon to add picture</a:t>
            </a:r>
            <a:endParaRPr lang="en-US" noProof="0" dirty="0"/>
          </a:p>
        </p:txBody>
      </p:sp>
      <p:sp>
        <p:nvSpPr>
          <p:cNvPr id="8" name="TextBox 7"/>
          <p:cNvSpPr txBox="1"/>
          <p:nvPr userDrawn="1"/>
        </p:nvSpPr>
        <p:spPr>
          <a:xfrm>
            <a:off x="5942300" y="6480847"/>
            <a:ext cx="4896560" cy="92333"/>
          </a:xfrm>
          <a:prstGeom prst="rect">
            <a:avLst/>
          </a:prstGeom>
          <a:noFill/>
        </p:spPr>
        <p:txBody>
          <a:bodyPr wrap="square" lIns="0" tIns="0" rIns="0" bIns="0" rtlCol="0">
            <a:spAutoFit/>
          </a:bodyPr>
          <a:lstStyle/>
          <a:p>
            <a:pPr algn="r"/>
            <a:r>
              <a:rPr lang="en-US" sz="600" dirty="0" smtClean="0">
                <a:solidFill>
                  <a:prstClr val="black"/>
                </a:solidFill>
              </a:rPr>
              <a:t>Louvre</a:t>
            </a:r>
            <a:r>
              <a:rPr lang="en-US" sz="600" baseline="0" dirty="0" smtClean="0">
                <a:solidFill>
                  <a:prstClr val="black"/>
                </a:solidFill>
              </a:rPr>
              <a:t> Abu Dhabi</a:t>
            </a:r>
            <a:r>
              <a:rPr lang="en-US" sz="600" dirty="0" smtClean="0">
                <a:solidFill>
                  <a:prstClr val="black"/>
                </a:solidFill>
              </a:rPr>
              <a:t> BI,</a:t>
            </a:r>
            <a:r>
              <a:rPr lang="en-US" sz="600" baseline="0" dirty="0" smtClean="0">
                <a:solidFill>
                  <a:prstClr val="black"/>
                </a:solidFill>
              </a:rPr>
              <a:t> Analytics and Data Management</a:t>
            </a:r>
            <a:endParaRPr lang="en-US" sz="600" dirty="0" smtClean="0">
              <a:solidFill>
                <a:prstClr val="black"/>
              </a:solidFill>
            </a:endParaRPr>
          </a:p>
        </p:txBody>
      </p:sp>
    </p:spTree>
    <p:extLst>
      <p:ext uri="{BB962C8B-B14F-4D97-AF65-F5344CB8AC3E}">
        <p14:creationId xmlns:p14="http://schemas.microsoft.com/office/powerpoint/2010/main" val="13033508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04576135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Title &amp; subtitle">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2" name="TextBox 1"/>
          <p:cNvSpPr txBox="1"/>
          <p:nvPr userDrawn="1"/>
        </p:nvSpPr>
        <p:spPr>
          <a:xfrm>
            <a:off x="1308100" y="1577010"/>
            <a:ext cx="10009188" cy="4847481"/>
          </a:xfrm>
          <a:prstGeom prst="rect">
            <a:avLst/>
          </a:prstGeom>
          <a:noFill/>
        </p:spPr>
        <p:txBody>
          <a:bodyPr wrap="square" lIns="0" tIns="0" rIns="0" bIns="0" rtlCol="0">
            <a:spAutoFit/>
          </a:bodyPr>
          <a:lstStyle/>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a:p>
            <a:pPr marL="203200" indent="-203200">
              <a:spcBef>
                <a:spcPts val="600"/>
              </a:spcBef>
              <a:buSzPct val="100000"/>
              <a:buFont typeface="Arial"/>
              <a:buChar char="•"/>
            </a:pPr>
            <a:endParaRPr lang="en-US" sz="1100" dirty="0" smtClean="0">
              <a:solidFill>
                <a:srgbClr val="313131"/>
              </a:solidFill>
            </a:endParaRPr>
          </a:p>
        </p:txBody>
      </p:sp>
    </p:spTree>
    <p:extLst>
      <p:ext uri="{BB962C8B-B14F-4D97-AF65-F5344CB8AC3E}">
        <p14:creationId xmlns:p14="http://schemas.microsoft.com/office/powerpoint/2010/main" val="1439689362"/>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ample Deliverables">
    <p:spTree>
      <p:nvGrpSpPr>
        <p:cNvPr id="1" name=""/>
        <p:cNvGrpSpPr/>
        <p:nvPr/>
      </p:nvGrpSpPr>
      <p:grpSpPr>
        <a:xfrm>
          <a:off x="0" y="0"/>
          <a:ext cx="0" cy="0"/>
          <a:chOff x="0" y="0"/>
          <a:chExt cx="0" cy="0"/>
        </a:xfrm>
      </p:grpSpPr>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grpSp>
        <p:nvGrpSpPr>
          <p:cNvPr id="4" name="Group 349"/>
          <p:cNvGrpSpPr>
            <a:grpSpLocks noChangeAspect="1"/>
          </p:cNvGrpSpPr>
          <p:nvPr userDrawn="1"/>
        </p:nvGrpSpPr>
        <p:grpSpPr bwMode="auto">
          <a:xfrm>
            <a:off x="1308100" y="393518"/>
            <a:ext cx="367631" cy="367631"/>
            <a:chOff x="5018" y="1229"/>
            <a:chExt cx="340" cy="340"/>
          </a:xfrm>
          <a:solidFill>
            <a:srgbClr val="86BC25"/>
          </a:solidFill>
        </p:grpSpPr>
        <p:sp>
          <p:nvSpPr>
            <p:cNvPr id="5"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Sample Deliverables</a:t>
            </a:r>
            <a:endParaRPr lang="en-US" sz="1600" dirty="0">
              <a:solidFill>
                <a:prstClr val="black"/>
              </a:solidFill>
            </a:endParaRPr>
          </a:p>
        </p:txBody>
      </p:sp>
    </p:spTree>
    <p:extLst>
      <p:ext uri="{BB962C8B-B14F-4D97-AF65-F5344CB8AC3E}">
        <p14:creationId xmlns:p14="http://schemas.microsoft.com/office/powerpoint/2010/main" val="2112855784"/>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Methodologies">
    <p:spTree>
      <p:nvGrpSpPr>
        <p:cNvPr id="1" name=""/>
        <p:cNvGrpSpPr/>
        <p:nvPr/>
      </p:nvGrpSpPr>
      <p:grpSpPr>
        <a:xfrm>
          <a:off x="0" y="0"/>
          <a:ext cx="0" cy="0"/>
          <a:chOff x="0" y="0"/>
          <a:chExt cx="0" cy="0"/>
        </a:xfrm>
      </p:grpSpPr>
      <p:sp>
        <p:nvSpPr>
          <p:cNvPr id="12" name="Freeform 576"/>
          <p:cNvSpPr>
            <a:spLocks noEditPoints="1"/>
          </p:cNvSpPr>
          <p:nvPr/>
        </p:nvSpPr>
        <p:spPr bwMode="auto">
          <a:xfrm>
            <a:off x="1377687" y="493549"/>
            <a:ext cx="230504" cy="16961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1" name="Text Placeholder 10"/>
          <p:cNvSpPr txBox="1">
            <a:spLocks/>
          </p:cNvSpPr>
          <p:nvPr userDrawn="1"/>
        </p:nvSpPr>
        <p:spPr>
          <a:xfrm>
            <a:off x="1308100" y="1115315"/>
            <a:ext cx="10009187" cy="5298932"/>
          </a:xfrm>
          <a:prstGeom prst="rect">
            <a:avLst/>
          </a:prstGeom>
          <a:ln w="9525">
            <a:solidFill>
              <a:srgbClr val="D0D0CE"/>
            </a:solidFill>
            <a:prstDash val="sysDot"/>
          </a:ln>
        </p:spPr>
        <p:txBody>
          <a:bodyPr vert="horz" lIns="182880" tIns="182880" rIns="182880" bIns="182880" rtlCol="0">
            <a:noAutofit/>
          </a:bodyPr>
          <a:lstStyle>
            <a:lvl1pPr lvl="0" indent="0">
              <a:spcBef>
                <a:spcPts val="0"/>
              </a:spcBef>
              <a:spcAft>
                <a:spcPts val="0"/>
              </a:spcAft>
              <a:buClr>
                <a:srgbClr val="86BC25"/>
              </a:buClr>
              <a:buSzPct val="100000"/>
              <a:buFont typeface="Open Sans Light" panose="020B0306030504020204" pitchFamily="34" charset="0"/>
              <a:buNone/>
              <a:defRPr lang="en-US" sz="1100" b="0" noProof="0" smtClean="0"/>
            </a:lvl1pPr>
            <a:lvl2pPr marL="171450" indent="-171450">
              <a:spcBef>
                <a:spcPts val="0"/>
              </a:spcBef>
              <a:spcAft>
                <a:spcPts val="1333"/>
              </a:spcAft>
              <a:buClrTx/>
              <a:buSzPct val="100000"/>
              <a:buFont typeface="Arial" panose="020B0604020202020204" pitchFamily="34" charset="0"/>
              <a:buChar char="•"/>
              <a:defRPr lang="en-US" sz="1000" b="0" noProof="0" smtClean="0"/>
            </a:lvl2pPr>
            <a:lvl3pPr marL="235194" indent="-235194">
              <a:spcBef>
                <a:spcPts val="0"/>
              </a:spcBef>
              <a:spcAft>
                <a:spcPts val="1333"/>
              </a:spcAft>
              <a:buClrTx/>
              <a:buSzPct val="100000"/>
              <a:buFont typeface="Arial" panose="020B0604020202020204" pitchFamily="34" charset="0"/>
              <a:buChar char="•"/>
              <a:defRPr lang="en-US" sz="1000" noProof="0" smtClean="0"/>
            </a:lvl3pPr>
            <a:lvl4pPr marL="239994" indent="0">
              <a:spcBef>
                <a:spcPts val="0"/>
              </a:spcBef>
              <a:spcAft>
                <a:spcPts val="1333"/>
              </a:spcAft>
              <a:buClrTx/>
              <a:buSzPct val="100000"/>
              <a:buFontTx/>
              <a:buNone/>
              <a:defRPr lang="en-US" sz="1000" baseline="0" noProof="0" smtClean="0"/>
            </a:lvl4pPr>
            <a:lvl5pPr marL="710382" indent="-235194" defTabSz="1064657">
              <a:spcBef>
                <a:spcPts val="0"/>
              </a:spcBef>
              <a:spcAft>
                <a:spcPts val="1333"/>
              </a:spcAft>
              <a:buClrTx/>
              <a:buSzPct val="100000"/>
              <a:buFont typeface="Arial" panose="020B0604020202020204" pitchFamily="34" charset="0"/>
              <a:buChar char="•"/>
              <a:tabLst/>
              <a:defRPr lang="en-US" sz="1000" baseline="0" noProof="0" dirty="0"/>
            </a:lvl5pPr>
            <a:lvl6pPr marL="710382" indent="-235194">
              <a:spcBef>
                <a:spcPts val="0"/>
              </a:spcBef>
              <a:spcAft>
                <a:spcPts val="1333"/>
              </a:spcAft>
              <a:buFont typeface="Verdana" panose="020B0604030504040204" pitchFamily="34" charset="0"/>
              <a:buChar char="−"/>
              <a:defRPr sz="1600" baseline="0"/>
            </a:lvl6pPr>
            <a:lvl7pPr marL="710382" indent="-235194">
              <a:spcBef>
                <a:spcPts val="0"/>
              </a:spcBef>
              <a:spcAft>
                <a:spcPts val="1333"/>
              </a:spcAft>
              <a:buFont typeface="Verdana" panose="020B0604030504040204" pitchFamily="34" charset="0"/>
              <a:buChar char="−"/>
              <a:defRPr sz="1600"/>
            </a:lvl7pPr>
            <a:lvl8pPr marL="710382" indent="-235194">
              <a:spcBef>
                <a:spcPts val="0"/>
              </a:spcBef>
              <a:spcAft>
                <a:spcPts val="1333"/>
              </a:spcAft>
              <a:buFont typeface="Verdana" panose="020B0604030504040204" pitchFamily="34" charset="0"/>
              <a:buChar char="−"/>
              <a:defRPr sz="1600" baseline="0"/>
            </a:lvl8pPr>
            <a:lvl9pPr marL="710382" indent="-235194">
              <a:spcBef>
                <a:spcPts val="0"/>
              </a:spcBef>
              <a:spcAft>
                <a:spcPts val="1333"/>
              </a:spcAft>
              <a:buFont typeface="Verdana" panose="020B0604030504040204" pitchFamily="34" charset="0"/>
              <a:buChar char="−"/>
              <a:defRPr sz="1600" baseline="0"/>
            </a:lvl9pPr>
          </a:lstStyle>
          <a:p>
            <a:r>
              <a:rPr dirty="0">
                <a:solidFill>
                  <a:prstClr val="black"/>
                </a:solidFill>
              </a:rPr>
              <a:t> </a:t>
            </a:r>
          </a:p>
        </p:txBody>
      </p:sp>
      <p:sp>
        <p:nvSpPr>
          <p:cNvPr id="10" name="TextBox 9"/>
          <p:cNvSpPr txBox="1"/>
          <p:nvPr userDrawn="1"/>
        </p:nvSpPr>
        <p:spPr>
          <a:xfrm>
            <a:off x="1767640" y="454223"/>
            <a:ext cx="2278456"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prstClr val="black"/>
                </a:solidFill>
              </a:rPr>
              <a:t>Methodologies</a:t>
            </a:r>
            <a:endParaRPr lang="en-US" sz="1600" dirty="0">
              <a:solidFill>
                <a:prstClr val="black"/>
              </a:solidFill>
            </a:endParaRPr>
          </a:p>
        </p:txBody>
      </p:sp>
      <p:sp>
        <p:nvSpPr>
          <p:cNvPr id="8" name="Freeform 351"/>
          <p:cNvSpPr>
            <a:spLocks noEditPoints="1"/>
          </p:cNvSpPr>
          <p:nvPr/>
        </p:nvSpPr>
        <p:spPr bwMode="auto">
          <a:xfrm>
            <a:off x="1308100" y="393518"/>
            <a:ext cx="367631" cy="36763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86BC2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339690007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Approach">
    <p:spTree>
      <p:nvGrpSpPr>
        <p:cNvPr id="1" name=""/>
        <p:cNvGrpSpPr/>
        <p:nvPr/>
      </p:nvGrpSpPr>
      <p:grpSpPr>
        <a:xfrm>
          <a:off x="0" y="0"/>
          <a:ext cx="0" cy="0"/>
          <a:chOff x="0" y="0"/>
          <a:chExt cx="0" cy="0"/>
        </a:xfrm>
      </p:grpSpPr>
      <p:sp>
        <p:nvSpPr>
          <p:cNvPr id="6" name="Text Placeholder 8"/>
          <p:cNvSpPr>
            <a:spLocks noGrp="1"/>
          </p:cNvSpPr>
          <p:nvPr>
            <p:ph type="body" sz="quarter" idx="18"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7"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grpSp>
        <p:nvGrpSpPr>
          <p:cNvPr id="4" name="Group 39"/>
          <p:cNvGrpSpPr>
            <a:grpSpLocks noChangeAspect="1"/>
          </p:cNvGrpSpPr>
          <p:nvPr userDrawn="1"/>
        </p:nvGrpSpPr>
        <p:grpSpPr bwMode="auto">
          <a:xfrm>
            <a:off x="1316234" y="1544972"/>
            <a:ext cx="367631" cy="367631"/>
            <a:chOff x="3987" y="1509"/>
            <a:chExt cx="340" cy="340"/>
          </a:xfrm>
          <a:solidFill>
            <a:schemeClr val="accent1"/>
          </a:solidFill>
        </p:grpSpPr>
        <p:sp>
          <p:nvSpPr>
            <p:cNvPr id="5" name="Freeform 40"/>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8" name="Freeform 41"/>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9" name="TextBox 8"/>
          <p:cNvSpPr txBox="1"/>
          <p:nvPr userDrawn="1"/>
        </p:nvSpPr>
        <p:spPr>
          <a:xfrm>
            <a:off x="1764987"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a:solidFill>
                  <a:srgbClr val="86BC25"/>
                </a:solidFill>
              </a:rPr>
              <a:t>Key Activities</a:t>
            </a:r>
          </a:p>
        </p:txBody>
      </p:sp>
      <p:sp>
        <p:nvSpPr>
          <p:cNvPr id="10" name="Text Placeholder 8"/>
          <p:cNvSpPr>
            <a:spLocks noGrp="1"/>
          </p:cNvSpPr>
          <p:nvPr>
            <p:ph type="body" sz="quarter" idx="16"/>
          </p:nvPr>
        </p:nvSpPr>
        <p:spPr>
          <a:xfrm>
            <a:off x="1308101" y="1954980"/>
            <a:ext cx="6298648" cy="4477752"/>
          </a:xfrm>
          <a:ln w="9525">
            <a:solidFill>
              <a:srgbClr val="D0D0CE"/>
            </a:solidFill>
            <a:prstDash val="sysDot"/>
          </a:ln>
        </p:spPr>
        <p:txBody>
          <a:bodyPr lIns="182880" tIns="182880" rIns="182880" bIns="182880"/>
          <a:lstStyle>
            <a:lvl1pPr marL="0" indent="-137160">
              <a:spcAft>
                <a:spcPts val="0"/>
              </a:spcAft>
              <a:buClr>
                <a:srgbClr val="86BC25"/>
              </a:buClr>
              <a:buFont typeface="Open Sans Light" panose="020B0306030504020204" pitchFamily="34" charset="0"/>
              <a:buChar char="&gt;"/>
              <a:defRPr sz="1100"/>
            </a:lvl1pPr>
          </a:lstStyle>
          <a:p>
            <a:pPr lvl="0"/>
            <a:endParaRPr lang="en-US" dirty="0"/>
          </a:p>
        </p:txBody>
      </p:sp>
      <p:grpSp>
        <p:nvGrpSpPr>
          <p:cNvPr id="11" name="Group 349"/>
          <p:cNvGrpSpPr>
            <a:grpSpLocks noChangeAspect="1"/>
          </p:cNvGrpSpPr>
          <p:nvPr userDrawn="1"/>
        </p:nvGrpSpPr>
        <p:grpSpPr bwMode="auto">
          <a:xfrm>
            <a:off x="7973060" y="1544972"/>
            <a:ext cx="367631" cy="367631"/>
            <a:chOff x="5018" y="1229"/>
            <a:chExt cx="340" cy="340"/>
          </a:xfrm>
          <a:solidFill>
            <a:srgbClr val="86BC25"/>
          </a:solidFill>
        </p:grpSpPr>
        <p:sp>
          <p:nvSpPr>
            <p:cNvPr id="12"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3"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14" name="TextBox 13"/>
          <p:cNvSpPr txBox="1"/>
          <p:nvPr userDrawn="1"/>
        </p:nvSpPr>
        <p:spPr>
          <a:xfrm>
            <a:off x="8407213" y="1601351"/>
            <a:ext cx="1863333"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Outputs</a:t>
            </a:r>
            <a:endParaRPr lang="en-US" sz="1600" dirty="0">
              <a:solidFill>
                <a:srgbClr val="86BC25"/>
              </a:solidFill>
            </a:endParaRPr>
          </a:p>
        </p:txBody>
      </p:sp>
      <p:sp>
        <p:nvSpPr>
          <p:cNvPr id="15" name="Text Placeholder 8"/>
          <p:cNvSpPr>
            <a:spLocks noGrp="1"/>
          </p:cNvSpPr>
          <p:nvPr>
            <p:ph type="body" sz="quarter" idx="17"/>
          </p:nvPr>
        </p:nvSpPr>
        <p:spPr>
          <a:xfrm>
            <a:off x="7973060" y="1956598"/>
            <a:ext cx="3344228" cy="1920240"/>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sp>
        <p:nvSpPr>
          <p:cNvPr id="16" name="Text Placeholder 8"/>
          <p:cNvSpPr>
            <a:spLocks noGrp="1"/>
          </p:cNvSpPr>
          <p:nvPr>
            <p:ph type="body" sz="quarter" idx="19"/>
          </p:nvPr>
        </p:nvSpPr>
        <p:spPr>
          <a:xfrm>
            <a:off x="7973060" y="4353466"/>
            <a:ext cx="3344228" cy="2079266"/>
          </a:xfrm>
          <a:ln w="9525">
            <a:solidFill>
              <a:srgbClr val="D0D0CE"/>
            </a:solidFill>
            <a:prstDash val="sysDot"/>
          </a:ln>
        </p:spPr>
        <p:txBody>
          <a:bodyPr vert="horz" lIns="182880" tIns="182880" rIns="182880" bIns="182880" rtlCol="0">
            <a:noAutofit/>
          </a:bodyPr>
          <a:lstStyle>
            <a:lvl1pPr>
              <a:defRPr lang="en-US" sz="1100" dirty="0"/>
            </a:lvl1pPr>
          </a:lstStyle>
          <a:p>
            <a:pPr lvl="0" indent="-137160">
              <a:spcAft>
                <a:spcPts val="0"/>
              </a:spcAft>
              <a:buClr>
                <a:srgbClr val="86BC25"/>
              </a:buClr>
              <a:buFont typeface="Open Sans Light" panose="020B0306030504020204" pitchFamily="34" charset="0"/>
              <a:buChar char="&gt;"/>
            </a:pPr>
            <a:endParaRPr lang="en-US" dirty="0"/>
          </a:p>
        </p:txBody>
      </p:sp>
      <p:grpSp>
        <p:nvGrpSpPr>
          <p:cNvPr id="17" name="Group 574"/>
          <p:cNvGrpSpPr>
            <a:grpSpLocks noChangeAspect="1"/>
          </p:cNvGrpSpPr>
          <p:nvPr userDrawn="1"/>
        </p:nvGrpSpPr>
        <p:grpSpPr bwMode="auto">
          <a:xfrm>
            <a:off x="7973060" y="3926032"/>
            <a:ext cx="369676" cy="370763"/>
            <a:chOff x="1921" y="1949"/>
            <a:chExt cx="340" cy="341"/>
          </a:xfrm>
          <a:solidFill>
            <a:srgbClr val="86BC25"/>
          </a:solidFill>
        </p:grpSpPr>
        <p:sp>
          <p:nvSpPr>
            <p:cNvPr id="18" name="Freeform 575"/>
            <p:cNvSpPr>
              <a:spLocks noEditPoints="1"/>
            </p:cNvSpPr>
            <p:nvPr/>
          </p:nvSpPr>
          <p:spPr bwMode="auto">
            <a:xfrm>
              <a:off x="1921" y="194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Freeform 576"/>
            <p:cNvSpPr>
              <a:spLocks noEditPoints="1"/>
            </p:cNvSpPr>
            <p:nvPr/>
          </p:nvSpPr>
          <p:spPr bwMode="auto">
            <a:xfrm>
              <a:off x="1985" y="2041"/>
              <a:ext cx="212" cy="156"/>
            </a:xfrm>
            <a:custGeom>
              <a:avLst/>
              <a:gdLst>
                <a:gd name="T0" fmla="*/ 309 w 320"/>
                <a:gd name="T1" fmla="*/ 43 h 235"/>
                <a:gd name="T2" fmla="*/ 234 w 320"/>
                <a:gd name="T3" fmla="*/ 43 h 235"/>
                <a:gd name="T4" fmla="*/ 192 w 320"/>
                <a:gd name="T5" fmla="*/ 0 h 235"/>
                <a:gd name="T6" fmla="*/ 128 w 320"/>
                <a:gd name="T7" fmla="*/ 0 h 235"/>
                <a:gd name="T8" fmla="*/ 85 w 320"/>
                <a:gd name="T9" fmla="*/ 43 h 235"/>
                <a:gd name="T10" fmla="*/ 10 w 320"/>
                <a:gd name="T11" fmla="*/ 43 h 235"/>
                <a:gd name="T12" fmla="*/ 0 w 320"/>
                <a:gd name="T13" fmla="*/ 54 h 235"/>
                <a:gd name="T14" fmla="*/ 0 w 320"/>
                <a:gd name="T15" fmla="*/ 118 h 235"/>
                <a:gd name="T16" fmla="*/ 10 w 320"/>
                <a:gd name="T17" fmla="*/ 128 h 235"/>
                <a:gd name="T18" fmla="*/ 21 w 320"/>
                <a:gd name="T19" fmla="*/ 128 h 235"/>
                <a:gd name="T20" fmla="*/ 21 w 320"/>
                <a:gd name="T21" fmla="*/ 224 h 235"/>
                <a:gd name="T22" fmla="*/ 32 w 320"/>
                <a:gd name="T23" fmla="*/ 235 h 235"/>
                <a:gd name="T24" fmla="*/ 288 w 320"/>
                <a:gd name="T25" fmla="*/ 235 h 235"/>
                <a:gd name="T26" fmla="*/ 298 w 320"/>
                <a:gd name="T27" fmla="*/ 224 h 235"/>
                <a:gd name="T28" fmla="*/ 298 w 320"/>
                <a:gd name="T29" fmla="*/ 128 h 235"/>
                <a:gd name="T30" fmla="*/ 309 w 320"/>
                <a:gd name="T31" fmla="*/ 128 h 235"/>
                <a:gd name="T32" fmla="*/ 320 w 320"/>
                <a:gd name="T33" fmla="*/ 118 h 235"/>
                <a:gd name="T34" fmla="*/ 320 w 320"/>
                <a:gd name="T35" fmla="*/ 54 h 235"/>
                <a:gd name="T36" fmla="*/ 309 w 320"/>
                <a:gd name="T37" fmla="*/ 43 h 235"/>
                <a:gd name="T38" fmla="*/ 128 w 320"/>
                <a:gd name="T39" fmla="*/ 22 h 235"/>
                <a:gd name="T40" fmla="*/ 192 w 320"/>
                <a:gd name="T41" fmla="*/ 22 h 235"/>
                <a:gd name="T42" fmla="*/ 213 w 320"/>
                <a:gd name="T43" fmla="*/ 43 h 235"/>
                <a:gd name="T44" fmla="*/ 106 w 320"/>
                <a:gd name="T45" fmla="*/ 43 h 235"/>
                <a:gd name="T46" fmla="*/ 128 w 320"/>
                <a:gd name="T47" fmla="*/ 22 h 235"/>
                <a:gd name="T48" fmla="*/ 277 w 320"/>
                <a:gd name="T49" fmla="*/ 214 h 235"/>
                <a:gd name="T50" fmla="*/ 42 w 320"/>
                <a:gd name="T51" fmla="*/ 214 h 235"/>
                <a:gd name="T52" fmla="*/ 42 w 320"/>
                <a:gd name="T53" fmla="*/ 128 h 235"/>
                <a:gd name="T54" fmla="*/ 128 w 320"/>
                <a:gd name="T55" fmla="*/ 128 h 235"/>
                <a:gd name="T56" fmla="*/ 128 w 320"/>
                <a:gd name="T57" fmla="*/ 139 h 235"/>
                <a:gd name="T58" fmla="*/ 138 w 320"/>
                <a:gd name="T59" fmla="*/ 150 h 235"/>
                <a:gd name="T60" fmla="*/ 181 w 320"/>
                <a:gd name="T61" fmla="*/ 150 h 235"/>
                <a:gd name="T62" fmla="*/ 192 w 320"/>
                <a:gd name="T63" fmla="*/ 139 h 235"/>
                <a:gd name="T64" fmla="*/ 192 w 320"/>
                <a:gd name="T65" fmla="*/ 128 h 235"/>
                <a:gd name="T66" fmla="*/ 277 w 320"/>
                <a:gd name="T67" fmla="*/ 128 h 235"/>
                <a:gd name="T68" fmla="*/ 277 w 320"/>
                <a:gd name="T69" fmla="*/ 214 h 235"/>
                <a:gd name="T70" fmla="*/ 170 w 320"/>
                <a:gd name="T71" fmla="*/ 128 h 235"/>
                <a:gd name="T72" fmla="*/ 149 w 320"/>
                <a:gd name="T73" fmla="*/ 128 h 235"/>
                <a:gd name="T74" fmla="*/ 149 w 320"/>
                <a:gd name="T75" fmla="*/ 107 h 235"/>
                <a:gd name="T76" fmla="*/ 170 w 320"/>
                <a:gd name="T77" fmla="*/ 107 h 235"/>
                <a:gd name="T78" fmla="*/ 170 w 320"/>
                <a:gd name="T79" fmla="*/ 128 h 235"/>
                <a:gd name="T80" fmla="*/ 298 w 320"/>
                <a:gd name="T81" fmla="*/ 107 h 235"/>
                <a:gd name="T82" fmla="*/ 192 w 320"/>
                <a:gd name="T83" fmla="*/ 107 h 235"/>
                <a:gd name="T84" fmla="*/ 192 w 320"/>
                <a:gd name="T85" fmla="*/ 96 h 235"/>
                <a:gd name="T86" fmla="*/ 181 w 320"/>
                <a:gd name="T87" fmla="*/ 86 h 235"/>
                <a:gd name="T88" fmla="*/ 138 w 320"/>
                <a:gd name="T89" fmla="*/ 86 h 235"/>
                <a:gd name="T90" fmla="*/ 128 w 320"/>
                <a:gd name="T91" fmla="*/ 96 h 235"/>
                <a:gd name="T92" fmla="*/ 128 w 320"/>
                <a:gd name="T93" fmla="*/ 107 h 235"/>
                <a:gd name="T94" fmla="*/ 21 w 320"/>
                <a:gd name="T95" fmla="*/ 107 h 235"/>
                <a:gd name="T96" fmla="*/ 21 w 320"/>
                <a:gd name="T97" fmla="*/ 64 h 235"/>
                <a:gd name="T98" fmla="*/ 298 w 320"/>
                <a:gd name="T99" fmla="*/ 64 h 235"/>
                <a:gd name="T100" fmla="*/ 298 w 320"/>
                <a:gd name="T101"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5">
                  <a:moveTo>
                    <a:pt x="309" y="43"/>
                  </a:moveTo>
                  <a:cubicBezTo>
                    <a:pt x="234" y="43"/>
                    <a:pt x="234" y="43"/>
                    <a:pt x="234" y="43"/>
                  </a:cubicBezTo>
                  <a:cubicBezTo>
                    <a:pt x="234" y="19"/>
                    <a:pt x="215" y="0"/>
                    <a:pt x="192" y="0"/>
                  </a:cubicBezTo>
                  <a:cubicBezTo>
                    <a:pt x="128" y="0"/>
                    <a:pt x="128" y="0"/>
                    <a:pt x="128" y="0"/>
                  </a:cubicBezTo>
                  <a:cubicBezTo>
                    <a:pt x="104" y="0"/>
                    <a:pt x="85" y="19"/>
                    <a:pt x="85" y="43"/>
                  </a:cubicBezTo>
                  <a:cubicBezTo>
                    <a:pt x="10" y="43"/>
                    <a:pt x="10" y="43"/>
                    <a:pt x="10" y="43"/>
                  </a:cubicBezTo>
                  <a:cubicBezTo>
                    <a:pt x="4" y="43"/>
                    <a:pt x="0" y="48"/>
                    <a:pt x="0" y="54"/>
                  </a:cubicBezTo>
                  <a:cubicBezTo>
                    <a:pt x="0" y="118"/>
                    <a:pt x="0" y="118"/>
                    <a:pt x="0" y="118"/>
                  </a:cubicBezTo>
                  <a:cubicBezTo>
                    <a:pt x="0" y="124"/>
                    <a:pt x="4" y="128"/>
                    <a:pt x="10" y="128"/>
                  </a:cubicBezTo>
                  <a:cubicBezTo>
                    <a:pt x="21" y="128"/>
                    <a:pt x="21" y="128"/>
                    <a:pt x="21" y="128"/>
                  </a:cubicBezTo>
                  <a:cubicBezTo>
                    <a:pt x="21" y="224"/>
                    <a:pt x="21" y="224"/>
                    <a:pt x="21" y="224"/>
                  </a:cubicBezTo>
                  <a:cubicBezTo>
                    <a:pt x="21" y="230"/>
                    <a:pt x="26" y="235"/>
                    <a:pt x="32" y="235"/>
                  </a:cubicBezTo>
                  <a:cubicBezTo>
                    <a:pt x="288" y="235"/>
                    <a:pt x="288" y="235"/>
                    <a:pt x="288" y="235"/>
                  </a:cubicBezTo>
                  <a:cubicBezTo>
                    <a:pt x="294" y="235"/>
                    <a:pt x="298" y="230"/>
                    <a:pt x="298" y="224"/>
                  </a:cubicBezTo>
                  <a:cubicBezTo>
                    <a:pt x="298" y="128"/>
                    <a:pt x="298" y="128"/>
                    <a:pt x="298" y="128"/>
                  </a:cubicBezTo>
                  <a:cubicBezTo>
                    <a:pt x="309" y="128"/>
                    <a:pt x="309" y="128"/>
                    <a:pt x="309" y="128"/>
                  </a:cubicBezTo>
                  <a:cubicBezTo>
                    <a:pt x="315" y="128"/>
                    <a:pt x="320" y="124"/>
                    <a:pt x="320" y="118"/>
                  </a:cubicBezTo>
                  <a:cubicBezTo>
                    <a:pt x="320" y="54"/>
                    <a:pt x="320" y="54"/>
                    <a:pt x="320" y="54"/>
                  </a:cubicBezTo>
                  <a:cubicBezTo>
                    <a:pt x="320" y="48"/>
                    <a:pt x="315" y="43"/>
                    <a:pt x="309" y="43"/>
                  </a:cubicBezTo>
                  <a:close/>
                  <a:moveTo>
                    <a:pt x="128" y="22"/>
                  </a:moveTo>
                  <a:cubicBezTo>
                    <a:pt x="192" y="22"/>
                    <a:pt x="192" y="22"/>
                    <a:pt x="192" y="22"/>
                  </a:cubicBezTo>
                  <a:cubicBezTo>
                    <a:pt x="203" y="22"/>
                    <a:pt x="213" y="31"/>
                    <a:pt x="213" y="43"/>
                  </a:cubicBezTo>
                  <a:cubicBezTo>
                    <a:pt x="106" y="43"/>
                    <a:pt x="106" y="43"/>
                    <a:pt x="106" y="43"/>
                  </a:cubicBezTo>
                  <a:cubicBezTo>
                    <a:pt x="106" y="31"/>
                    <a:pt x="116" y="22"/>
                    <a:pt x="128" y="22"/>
                  </a:cubicBezTo>
                  <a:close/>
                  <a:moveTo>
                    <a:pt x="277" y="214"/>
                  </a:moveTo>
                  <a:cubicBezTo>
                    <a:pt x="42" y="214"/>
                    <a:pt x="42" y="214"/>
                    <a:pt x="42" y="214"/>
                  </a:cubicBezTo>
                  <a:cubicBezTo>
                    <a:pt x="42" y="128"/>
                    <a:pt x="42" y="128"/>
                    <a:pt x="42" y="128"/>
                  </a:cubicBezTo>
                  <a:cubicBezTo>
                    <a:pt x="128" y="128"/>
                    <a:pt x="128" y="128"/>
                    <a:pt x="128" y="128"/>
                  </a:cubicBezTo>
                  <a:cubicBezTo>
                    <a:pt x="128" y="139"/>
                    <a:pt x="128" y="139"/>
                    <a:pt x="128" y="139"/>
                  </a:cubicBezTo>
                  <a:cubicBezTo>
                    <a:pt x="128" y="145"/>
                    <a:pt x="132" y="150"/>
                    <a:pt x="138" y="150"/>
                  </a:cubicBezTo>
                  <a:cubicBezTo>
                    <a:pt x="181" y="150"/>
                    <a:pt x="181" y="150"/>
                    <a:pt x="181" y="150"/>
                  </a:cubicBezTo>
                  <a:cubicBezTo>
                    <a:pt x="187" y="150"/>
                    <a:pt x="192" y="145"/>
                    <a:pt x="192" y="139"/>
                  </a:cubicBezTo>
                  <a:cubicBezTo>
                    <a:pt x="192" y="128"/>
                    <a:pt x="192" y="128"/>
                    <a:pt x="192" y="128"/>
                  </a:cubicBezTo>
                  <a:cubicBezTo>
                    <a:pt x="277" y="128"/>
                    <a:pt x="277" y="128"/>
                    <a:pt x="277" y="128"/>
                  </a:cubicBezTo>
                  <a:lnTo>
                    <a:pt x="277" y="214"/>
                  </a:lnTo>
                  <a:close/>
                  <a:moveTo>
                    <a:pt x="170" y="128"/>
                  </a:moveTo>
                  <a:cubicBezTo>
                    <a:pt x="149" y="128"/>
                    <a:pt x="149" y="128"/>
                    <a:pt x="149" y="128"/>
                  </a:cubicBezTo>
                  <a:cubicBezTo>
                    <a:pt x="149" y="107"/>
                    <a:pt x="149" y="107"/>
                    <a:pt x="149" y="107"/>
                  </a:cubicBezTo>
                  <a:cubicBezTo>
                    <a:pt x="170" y="107"/>
                    <a:pt x="170" y="107"/>
                    <a:pt x="170" y="107"/>
                  </a:cubicBezTo>
                  <a:lnTo>
                    <a:pt x="170" y="128"/>
                  </a:lnTo>
                  <a:close/>
                  <a:moveTo>
                    <a:pt x="298" y="107"/>
                  </a:moveTo>
                  <a:cubicBezTo>
                    <a:pt x="192" y="107"/>
                    <a:pt x="192" y="107"/>
                    <a:pt x="192" y="107"/>
                  </a:cubicBezTo>
                  <a:cubicBezTo>
                    <a:pt x="192" y="96"/>
                    <a:pt x="192" y="96"/>
                    <a:pt x="192" y="96"/>
                  </a:cubicBezTo>
                  <a:cubicBezTo>
                    <a:pt x="192" y="90"/>
                    <a:pt x="187" y="86"/>
                    <a:pt x="181" y="86"/>
                  </a:cubicBezTo>
                  <a:cubicBezTo>
                    <a:pt x="138" y="86"/>
                    <a:pt x="138" y="86"/>
                    <a:pt x="138" y="86"/>
                  </a:cubicBezTo>
                  <a:cubicBezTo>
                    <a:pt x="132" y="86"/>
                    <a:pt x="128" y="90"/>
                    <a:pt x="128" y="96"/>
                  </a:cubicBezTo>
                  <a:cubicBezTo>
                    <a:pt x="128" y="107"/>
                    <a:pt x="128" y="107"/>
                    <a:pt x="128" y="107"/>
                  </a:cubicBezTo>
                  <a:cubicBezTo>
                    <a:pt x="21" y="107"/>
                    <a:pt x="21" y="107"/>
                    <a:pt x="21" y="107"/>
                  </a:cubicBezTo>
                  <a:cubicBezTo>
                    <a:pt x="21" y="64"/>
                    <a:pt x="21" y="64"/>
                    <a:pt x="21" y="64"/>
                  </a:cubicBezTo>
                  <a:cubicBezTo>
                    <a:pt x="298" y="64"/>
                    <a:pt x="298" y="64"/>
                    <a:pt x="298" y="64"/>
                  </a:cubicBezTo>
                  <a:lnTo>
                    <a:pt x="298"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20" name="TextBox 19"/>
          <p:cNvSpPr txBox="1"/>
          <p:nvPr userDrawn="1"/>
        </p:nvSpPr>
        <p:spPr>
          <a:xfrm>
            <a:off x="8432598" y="3987759"/>
            <a:ext cx="3289502" cy="246221"/>
          </a:xfrm>
          <a:prstGeom prst="rect">
            <a:avLst/>
          </a:prstGeom>
          <a:noFill/>
        </p:spPr>
        <p:txBody>
          <a:bodyPr wrap="square" lIns="0" tIns="0" rIns="0" bIns="0" rtlCol="0">
            <a:spAutoFit/>
          </a:bodyPr>
          <a:lstStyle/>
          <a:p>
            <a:pPr>
              <a:spcBef>
                <a:spcPts val="600"/>
              </a:spcBef>
              <a:buSzPct val="100000"/>
              <a:buFont typeface="Arial"/>
              <a:buNone/>
            </a:pPr>
            <a:r>
              <a:rPr lang="en-US" sz="1600" dirty="0" smtClean="0">
                <a:solidFill>
                  <a:srgbClr val="86BC25"/>
                </a:solidFill>
              </a:rPr>
              <a:t>Inputs &amp; Dependencies</a:t>
            </a:r>
            <a:endParaRPr lang="en-US" sz="1600" dirty="0">
              <a:solidFill>
                <a:srgbClr val="86BC25"/>
              </a:solidFill>
            </a:endParaRPr>
          </a:p>
        </p:txBody>
      </p:sp>
    </p:spTree>
    <p:extLst>
      <p:ext uri="{BB962C8B-B14F-4D97-AF65-F5344CB8AC3E}">
        <p14:creationId xmlns:p14="http://schemas.microsoft.com/office/powerpoint/2010/main" val="146591737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Tools / Accelerators">
    <p:spTree>
      <p:nvGrpSpPr>
        <p:cNvPr id="1" name=""/>
        <p:cNvGrpSpPr/>
        <p:nvPr/>
      </p:nvGrpSpPr>
      <p:grpSpPr>
        <a:xfrm>
          <a:off x="0" y="0"/>
          <a:ext cx="0" cy="0"/>
          <a:chOff x="0" y="0"/>
          <a:chExt cx="0" cy="0"/>
        </a:xfrm>
      </p:grpSpPr>
      <p:sp>
        <p:nvSpPr>
          <p:cNvPr id="29" name="Text Placeholder 10"/>
          <p:cNvSpPr txBox="1">
            <a:spLocks/>
          </p:cNvSpPr>
          <p:nvPr userDrawn="1"/>
        </p:nvSpPr>
        <p:spPr>
          <a:xfrm>
            <a:off x="1308100" y="1115315"/>
            <a:ext cx="10009187" cy="5298932"/>
          </a:xfrm>
          <a:prstGeom prst="rect">
            <a:avLst/>
          </a:prstGeom>
          <a:ln w="3175">
            <a:solidFill>
              <a:schemeClr val="bg2"/>
            </a:solidFill>
          </a:ln>
        </p:spPr>
        <p:style>
          <a:lnRef idx="1">
            <a:schemeClr val="accent1"/>
          </a:lnRef>
          <a:fillRef idx="0">
            <a:schemeClr val="accent1"/>
          </a:fillRef>
          <a:effectRef idx="0">
            <a:schemeClr val="accent1"/>
          </a:effectRef>
          <a:fontRef idx="minor">
            <a:schemeClr val="tx1"/>
          </a:fontRef>
        </p:style>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dirty="0">
                <a:solidFill>
                  <a:prstClr val="black"/>
                </a:solidFill>
              </a:rPr>
              <a:t> </a:t>
            </a:r>
          </a:p>
        </p:txBody>
      </p:sp>
      <p:sp>
        <p:nvSpPr>
          <p:cNvPr id="5" name="Text Placeholder 8"/>
          <p:cNvSpPr>
            <a:spLocks noGrp="1"/>
          </p:cNvSpPr>
          <p:nvPr>
            <p:ph type="body" sz="quarter" idx="13" hasCustomPrompt="1"/>
          </p:nvPr>
        </p:nvSpPr>
        <p:spPr>
          <a:xfrm>
            <a:off x="1308100" y="736688"/>
            <a:ext cx="10009188" cy="757255"/>
          </a:xfrm>
          <a:prstGeom prst="rect">
            <a:avLst/>
          </a:prstGeom>
        </p:spPr>
        <p:txBody>
          <a:bodyPr vert="horz" lIns="0" tIns="0" rIns="0" bIns="0" rtlCol="0">
            <a:noAutofit/>
          </a:bodyPr>
          <a:lstStyle>
            <a:lvl1pPr>
              <a:defRPr lang="en-US" sz="1800" noProof="0" dirty="0">
                <a:solidFill>
                  <a:schemeClr val="bg1">
                    <a:lumMod val="50000"/>
                  </a:schemeClr>
                </a:solidFill>
              </a:defRPr>
            </a:lvl1pPr>
          </a:lstStyle>
          <a:p>
            <a:pPr lvl="0"/>
            <a:r>
              <a:rPr lang="en-US" noProof="0" dirty="0"/>
              <a:t>Click to add subtitle</a:t>
            </a:r>
          </a:p>
        </p:txBody>
      </p:sp>
      <p:sp>
        <p:nvSpPr>
          <p:cNvPr id="6" name="Title Placeholder 1"/>
          <p:cNvSpPr>
            <a:spLocks noGrp="1"/>
          </p:cNvSpPr>
          <p:nvPr>
            <p:ph type="title"/>
          </p:nvPr>
        </p:nvSpPr>
        <p:spPr>
          <a:xfrm>
            <a:off x="1308100" y="402587"/>
            <a:ext cx="10009188" cy="334102"/>
          </a:xfrm>
          <a:prstGeom prst="rect">
            <a:avLst/>
          </a:prstGeom>
        </p:spPr>
        <p:txBody>
          <a:bodyPr vert="horz" lIns="0" tIns="0" rIns="0" bIns="0" rtlCol="0" anchor="t" anchorCtr="0">
            <a:noAutofit/>
          </a:bodyPr>
          <a:lstStyle>
            <a:lvl1pPr>
              <a:defRPr sz="2000">
                <a:solidFill>
                  <a:schemeClr val="tx1"/>
                </a:solidFill>
              </a:defRPr>
            </a:lvl1pPr>
          </a:lstStyle>
          <a:p>
            <a:r>
              <a:rPr lang="en-US" noProof="0" dirty="0" smtClean="0"/>
              <a:t>Click to edit Master title style</a:t>
            </a:r>
            <a:endParaRPr lang="en-US" noProof="0" dirty="0"/>
          </a:p>
        </p:txBody>
      </p:sp>
      <p:sp>
        <p:nvSpPr>
          <p:cNvPr id="8" name="Content Placeholder 14"/>
          <p:cNvSpPr>
            <a:spLocks noGrp="1"/>
          </p:cNvSpPr>
          <p:nvPr>
            <p:ph sz="quarter" idx="22" hasCustomPrompt="1"/>
          </p:nvPr>
        </p:nvSpPr>
        <p:spPr>
          <a:xfrm>
            <a:off x="3652403" y="188651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9" name="Text Placeholder 8"/>
          <p:cNvSpPr>
            <a:spLocks noGrp="1"/>
          </p:cNvSpPr>
          <p:nvPr>
            <p:ph type="body" sz="quarter" idx="26" hasCustomPrompt="1"/>
          </p:nvPr>
        </p:nvSpPr>
        <p:spPr>
          <a:xfrm>
            <a:off x="1427368" y="188651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1" name="Rectangle 10"/>
          <p:cNvSpPr/>
          <p:nvPr userDrawn="1"/>
        </p:nvSpPr>
        <p:spPr>
          <a:xfrm>
            <a:off x="1427368" y="1799801"/>
            <a:ext cx="205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12" name="Picture Placeholder 6"/>
          <p:cNvSpPr>
            <a:spLocks noGrp="1" noChangeAspect="1"/>
          </p:cNvSpPr>
          <p:nvPr>
            <p:ph type="pic" sz="quarter" idx="27"/>
          </p:nvPr>
        </p:nvSpPr>
        <p:spPr>
          <a:xfrm>
            <a:off x="1799553" y="226025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13" name="Rectangle 12"/>
          <p:cNvSpPr/>
          <p:nvPr userDrawn="1"/>
        </p:nvSpPr>
        <p:spPr>
          <a:xfrm>
            <a:off x="3652404" y="1799801"/>
            <a:ext cx="43044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cxnSp>
        <p:nvCxnSpPr>
          <p:cNvPr id="14" name="Straight Connector 13"/>
          <p:cNvCxnSpPr/>
          <p:nvPr userDrawn="1"/>
        </p:nvCxnSpPr>
        <p:spPr>
          <a:xfrm>
            <a:off x="2262255" y="321301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427368" y="1545140"/>
            <a:ext cx="205200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Tool / Accelerator</a:t>
            </a:r>
          </a:p>
        </p:txBody>
      </p:sp>
      <p:sp>
        <p:nvSpPr>
          <p:cNvPr id="16" name="TextBox 15"/>
          <p:cNvSpPr txBox="1"/>
          <p:nvPr userDrawn="1"/>
        </p:nvSpPr>
        <p:spPr>
          <a:xfrm>
            <a:off x="3656535" y="1545140"/>
            <a:ext cx="1959290"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Description</a:t>
            </a:r>
          </a:p>
        </p:txBody>
      </p:sp>
      <p:sp>
        <p:nvSpPr>
          <p:cNvPr id="17" name="Content Placeholder 14"/>
          <p:cNvSpPr>
            <a:spLocks noGrp="1"/>
          </p:cNvSpPr>
          <p:nvPr>
            <p:ph sz="quarter" idx="29" hasCustomPrompt="1"/>
          </p:nvPr>
        </p:nvSpPr>
        <p:spPr>
          <a:xfrm>
            <a:off x="3652403" y="3373038"/>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18" name="Text Placeholder 8"/>
          <p:cNvSpPr>
            <a:spLocks noGrp="1"/>
          </p:cNvSpPr>
          <p:nvPr>
            <p:ph type="body" sz="quarter" idx="30" hasCustomPrompt="1"/>
          </p:nvPr>
        </p:nvSpPr>
        <p:spPr>
          <a:xfrm>
            <a:off x="1427368" y="3373038"/>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19" name="Picture Placeholder 6"/>
          <p:cNvSpPr>
            <a:spLocks noGrp="1" noChangeAspect="1"/>
          </p:cNvSpPr>
          <p:nvPr>
            <p:ph type="pic" sz="quarter" idx="31"/>
          </p:nvPr>
        </p:nvSpPr>
        <p:spPr>
          <a:xfrm>
            <a:off x="1824953" y="3746777"/>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cxnSp>
        <p:nvCxnSpPr>
          <p:cNvPr id="20" name="Straight Connector 19"/>
          <p:cNvCxnSpPr/>
          <p:nvPr userDrawn="1"/>
        </p:nvCxnSpPr>
        <p:spPr>
          <a:xfrm>
            <a:off x="2287655" y="4699539"/>
            <a:ext cx="802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Content Placeholder 14"/>
          <p:cNvSpPr>
            <a:spLocks noGrp="1"/>
          </p:cNvSpPr>
          <p:nvPr>
            <p:ph sz="quarter" idx="33" hasCustomPrompt="1"/>
          </p:nvPr>
        </p:nvSpPr>
        <p:spPr>
          <a:xfrm>
            <a:off x="3652403" y="4852901"/>
            <a:ext cx="4325413" cy="1165739"/>
          </a:xfrm>
        </p:spPr>
        <p:txBody>
          <a:bodyPr>
            <a:normAutofit/>
          </a:bodyPr>
          <a:lstStyle>
            <a:lvl1pPr marL="171450" indent="-171450">
              <a:buClr>
                <a:schemeClr val="accent1"/>
              </a:buClr>
              <a:buFont typeface="Wingdings" panose="05000000000000000000" pitchFamily="2" charset="2"/>
              <a:buChar char="§"/>
              <a:defRPr sz="1000"/>
            </a:lvl1pPr>
            <a:lvl2pPr>
              <a:defRPr sz="900"/>
            </a:lvl2pPr>
            <a:lvl3pPr>
              <a:defRPr sz="900"/>
            </a:lvl3pPr>
            <a:lvl4pPr>
              <a:defRPr sz="900"/>
            </a:lvl4pPr>
            <a:lvl5pPr>
              <a:defRPr sz="900"/>
            </a:lvl5pPr>
          </a:lstStyle>
          <a:p>
            <a:pPr lvl="0"/>
            <a:r>
              <a:rPr lang="en-US" dirty="0" smtClean="0"/>
              <a:t>Description</a:t>
            </a:r>
            <a:endParaRPr lang="en-US" dirty="0"/>
          </a:p>
        </p:txBody>
      </p:sp>
      <p:sp>
        <p:nvSpPr>
          <p:cNvPr id="22" name="Text Placeholder 8"/>
          <p:cNvSpPr>
            <a:spLocks noGrp="1"/>
          </p:cNvSpPr>
          <p:nvPr>
            <p:ph type="body" sz="quarter" idx="34" hasCustomPrompt="1"/>
          </p:nvPr>
        </p:nvSpPr>
        <p:spPr>
          <a:xfrm>
            <a:off x="1427368" y="4852901"/>
            <a:ext cx="2052000" cy="444798"/>
          </a:xfrm>
        </p:spPr>
        <p:txBody>
          <a:bodyPr>
            <a:normAutofit/>
          </a:bodyPr>
          <a:lstStyle>
            <a:lvl1pPr>
              <a:defRPr sz="1000" b="0" baseline="0">
                <a:solidFill>
                  <a:schemeClr val="tx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dirty="0" smtClean="0"/>
              <a:t>Insert Tool Name</a:t>
            </a:r>
          </a:p>
        </p:txBody>
      </p:sp>
      <p:sp>
        <p:nvSpPr>
          <p:cNvPr id="23" name="Picture Placeholder 6"/>
          <p:cNvSpPr>
            <a:spLocks noGrp="1" noChangeAspect="1"/>
          </p:cNvSpPr>
          <p:nvPr>
            <p:ph type="pic" sz="quarter" idx="35"/>
          </p:nvPr>
        </p:nvSpPr>
        <p:spPr>
          <a:xfrm>
            <a:off x="1785731" y="5226640"/>
            <a:ext cx="1278518" cy="792000"/>
          </a:xfrm>
          <a:ln w="3175">
            <a:noFill/>
          </a:ln>
        </p:spPr>
        <p:txBody>
          <a:bodyPr lIns="0" tIns="0" rIns="0" bIns="0">
            <a:noAutofit/>
          </a:bodyPr>
          <a:lstStyle>
            <a:lvl1pPr>
              <a:defRPr sz="900"/>
            </a:lvl1pPr>
          </a:lstStyle>
          <a:p>
            <a:r>
              <a:rPr lang="en-US" dirty="0" smtClean="0"/>
              <a:t>Click icon to add picture</a:t>
            </a:r>
            <a:endParaRPr lang="en-GB" dirty="0"/>
          </a:p>
        </p:txBody>
      </p:sp>
      <p:sp>
        <p:nvSpPr>
          <p:cNvPr id="24" name="Content Placeholder 14"/>
          <p:cNvSpPr>
            <a:spLocks noGrp="1"/>
          </p:cNvSpPr>
          <p:nvPr>
            <p:ph sz="quarter" idx="28" hasCustomPrompt="1"/>
          </p:nvPr>
        </p:nvSpPr>
        <p:spPr>
          <a:xfrm>
            <a:off x="8150026" y="187399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5" name="Rectangle 24"/>
          <p:cNvSpPr/>
          <p:nvPr userDrawn="1"/>
        </p:nvSpPr>
        <p:spPr>
          <a:xfrm>
            <a:off x="8129852" y="1799801"/>
            <a:ext cx="301413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26" name="TextBox 25"/>
          <p:cNvSpPr txBox="1"/>
          <p:nvPr userDrawn="1"/>
        </p:nvSpPr>
        <p:spPr>
          <a:xfrm>
            <a:off x="8163340" y="1545140"/>
            <a:ext cx="1940429" cy="184666"/>
          </a:xfrm>
          <a:prstGeom prst="rect">
            <a:avLst/>
          </a:prstGeom>
          <a:noFill/>
        </p:spPr>
        <p:txBody>
          <a:bodyPr wrap="square" lIns="0" tIns="0" rIns="0" bIns="0" rtlCol="0">
            <a:spAutoFit/>
          </a:bodyPr>
          <a:lstStyle/>
          <a:p>
            <a:pPr>
              <a:spcBef>
                <a:spcPts val="600"/>
              </a:spcBef>
              <a:buSzPct val="100000"/>
              <a:buFont typeface="Arial"/>
              <a:buNone/>
            </a:pPr>
            <a:r>
              <a:rPr lang="en-US" sz="1200" b="1" dirty="0" smtClean="0">
                <a:solidFill>
                  <a:srgbClr val="313131"/>
                </a:solidFill>
              </a:rPr>
              <a:t>Application / Value</a:t>
            </a:r>
          </a:p>
        </p:txBody>
      </p:sp>
      <p:sp>
        <p:nvSpPr>
          <p:cNvPr id="27" name="Content Placeholder 14"/>
          <p:cNvSpPr>
            <a:spLocks noGrp="1"/>
          </p:cNvSpPr>
          <p:nvPr>
            <p:ph sz="quarter" idx="32" hasCustomPrompt="1"/>
          </p:nvPr>
        </p:nvSpPr>
        <p:spPr>
          <a:xfrm>
            <a:off x="8150026" y="3360519"/>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
        <p:nvSpPr>
          <p:cNvPr id="28" name="Content Placeholder 14"/>
          <p:cNvSpPr>
            <a:spLocks noGrp="1"/>
          </p:cNvSpPr>
          <p:nvPr>
            <p:ph sz="quarter" idx="36" hasCustomPrompt="1"/>
          </p:nvPr>
        </p:nvSpPr>
        <p:spPr>
          <a:xfrm>
            <a:off x="8150026" y="4840382"/>
            <a:ext cx="2995052" cy="1165739"/>
          </a:xfrm>
        </p:spPr>
        <p:txBody>
          <a:bodyPr>
            <a:normAutofit/>
          </a:bodyPr>
          <a:lstStyle>
            <a:lvl1pPr marL="228600" indent="-228600">
              <a:buClr>
                <a:schemeClr val="accent1"/>
              </a:buClr>
              <a:buFont typeface="Wingdings" panose="05000000000000000000" pitchFamily="2" charset="2"/>
              <a:buChar char="§"/>
              <a:defRPr sz="1000" baseline="0"/>
            </a:lvl1pPr>
            <a:lvl2pPr>
              <a:defRPr sz="900"/>
            </a:lvl2pPr>
            <a:lvl3pPr>
              <a:defRPr sz="900"/>
            </a:lvl3pPr>
            <a:lvl4pPr>
              <a:defRPr sz="900"/>
            </a:lvl4pPr>
            <a:lvl5pPr>
              <a:defRPr sz="900"/>
            </a:lvl5pPr>
          </a:lstStyle>
          <a:p>
            <a:pPr lvl="0"/>
            <a:r>
              <a:rPr lang="en-US" dirty="0" smtClean="0"/>
              <a:t>Application / Value</a:t>
            </a:r>
            <a:endParaRPr lang="en-US" dirty="0"/>
          </a:p>
        </p:txBody>
      </p:sp>
    </p:spTree>
    <p:extLst>
      <p:ext uri="{BB962C8B-B14F-4D97-AF65-F5344CB8AC3E}">
        <p14:creationId xmlns:p14="http://schemas.microsoft.com/office/powerpoint/2010/main" val="121275237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vmlDrawing" Target="../drawings/vmlDrawing22.vml"/><Relationship Id="rId1" Type="http://schemas.openxmlformats.org/officeDocument/2006/relationships/theme" Target="../theme/theme2.xml"/><Relationship Id="rId5" Type="http://schemas.openxmlformats.org/officeDocument/2006/relationships/image" Target="../media/image1.emf"/><Relationship Id="rId4" Type="http://schemas.openxmlformats.org/officeDocument/2006/relationships/oleObject" Target="../embeddings/oleObject22.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63" Type="http://schemas.openxmlformats.org/officeDocument/2006/relationships/slideLayout" Target="../slideLayouts/slideLayout118.xml"/><Relationship Id="rId68" Type="http://schemas.openxmlformats.org/officeDocument/2006/relationships/slideLayout" Target="../slideLayouts/slideLayout123.xml"/><Relationship Id="rId76" Type="http://schemas.openxmlformats.org/officeDocument/2006/relationships/slideLayout" Target="../slideLayouts/slideLayout131.xml"/><Relationship Id="rId7" Type="http://schemas.openxmlformats.org/officeDocument/2006/relationships/slideLayout" Target="../slideLayouts/slideLayout62.xml"/><Relationship Id="rId71" Type="http://schemas.openxmlformats.org/officeDocument/2006/relationships/slideLayout" Target="../slideLayouts/slideLayout12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slideLayout" Target="../slideLayouts/slideLayout113.xml"/><Relationship Id="rId66" Type="http://schemas.openxmlformats.org/officeDocument/2006/relationships/slideLayout" Target="../slideLayouts/slideLayout121.xml"/><Relationship Id="rId74" Type="http://schemas.openxmlformats.org/officeDocument/2006/relationships/slideLayout" Target="../slideLayouts/slideLayout129.xml"/><Relationship Id="rId79" Type="http://schemas.openxmlformats.org/officeDocument/2006/relationships/theme" Target="../theme/theme3.xml"/><Relationship Id="rId5" Type="http://schemas.openxmlformats.org/officeDocument/2006/relationships/slideLayout" Target="../slideLayouts/slideLayout60.xml"/><Relationship Id="rId61" Type="http://schemas.openxmlformats.org/officeDocument/2006/relationships/slideLayout" Target="../slideLayouts/slideLayout116.xml"/><Relationship Id="rId82" Type="http://schemas.openxmlformats.org/officeDocument/2006/relationships/oleObject" Target="../embeddings/oleObject23.bin"/><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 Id="rId60" Type="http://schemas.openxmlformats.org/officeDocument/2006/relationships/slideLayout" Target="../slideLayouts/slideLayout115.xml"/><Relationship Id="rId65" Type="http://schemas.openxmlformats.org/officeDocument/2006/relationships/slideLayout" Target="../slideLayouts/slideLayout120.xml"/><Relationship Id="rId73" Type="http://schemas.openxmlformats.org/officeDocument/2006/relationships/slideLayout" Target="../slideLayouts/slideLayout128.xml"/><Relationship Id="rId78" Type="http://schemas.openxmlformats.org/officeDocument/2006/relationships/slideLayout" Target="../slideLayouts/slideLayout133.xml"/><Relationship Id="rId81" Type="http://schemas.openxmlformats.org/officeDocument/2006/relationships/tags" Target="../tags/tag2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slideLayout" Target="../slideLayouts/slideLayout111.xml"/><Relationship Id="rId64" Type="http://schemas.openxmlformats.org/officeDocument/2006/relationships/slideLayout" Target="../slideLayouts/slideLayout119.xml"/><Relationship Id="rId69" Type="http://schemas.openxmlformats.org/officeDocument/2006/relationships/slideLayout" Target="../slideLayouts/slideLayout124.xml"/><Relationship Id="rId77" Type="http://schemas.openxmlformats.org/officeDocument/2006/relationships/slideLayout" Target="../slideLayouts/slideLayout13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72" Type="http://schemas.openxmlformats.org/officeDocument/2006/relationships/slideLayout" Target="../slideLayouts/slideLayout127.xml"/><Relationship Id="rId80" Type="http://schemas.openxmlformats.org/officeDocument/2006/relationships/vmlDrawing" Target="../drawings/vmlDrawing23.v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slideLayout" Target="../slideLayouts/slideLayout114.xml"/><Relationship Id="rId67" Type="http://schemas.openxmlformats.org/officeDocument/2006/relationships/slideLayout" Target="../slideLayouts/slideLayout122.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62" Type="http://schemas.openxmlformats.org/officeDocument/2006/relationships/slideLayout" Target="../slideLayouts/slideLayout117.xml"/><Relationship Id="rId70" Type="http://schemas.openxmlformats.org/officeDocument/2006/relationships/slideLayout" Target="../slideLayouts/slideLayout125.xml"/><Relationship Id="rId75" Type="http://schemas.openxmlformats.org/officeDocument/2006/relationships/slideLayout" Target="../slideLayouts/slideLayout130.xml"/><Relationship Id="rId83" Type="http://schemas.openxmlformats.org/officeDocument/2006/relationships/image" Target="../media/image1.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55.v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4.xml"/><Relationship Id="rId61" Type="http://schemas.openxmlformats.org/officeDocument/2006/relationships/image" Target="../media/image1.emf"/><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oleObject" Target="../embeddings/oleObject55.bin"/><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9" Type="http://schemas.openxmlformats.org/officeDocument/2006/relationships/slideLayout" Target="../slideLayouts/slideLayout228.xml"/><Relationship Id="rId21" Type="http://schemas.openxmlformats.org/officeDocument/2006/relationships/slideLayout" Target="../slideLayouts/slideLayout210.xml"/><Relationship Id="rId34" Type="http://schemas.openxmlformats.org/officeDocument/2006/relationships/slideLayout" Target="../slideLayouts/slideLayout223.xml"/><Relationship Id="rId42" Type="http://schemas.openxmlformats.org/officeDocument/2006/relationships/slideLayout" Target="../slideLayouts/slideLayout231.xml"/><Relationship Id="rId47" Type="http://schemas.openxmlformats.org/officeDocument/2006/relationships/slideLayout" Target="../slideLayouts/slideLayout236.xml"/><Relationship Id="rId50" Type="http://schemas.openxmlformats.org/officeDocument/2006/relationships/slideLayout" Target="../slideLayouts/slideLayout239.xml"/><Relationship Id="rId55" Type="http://schemas.openxmlformats.org/officeDocument/2006/relationships/slideLayout" Target="../slideLayouts/slideLayout244.xml"/><Relationship Id="rId63" Type="http://schemas.openxmlformats.org/officeDocument/2006/relationships/slideLayout" Target="../slideLayouts/slideLayout252.xml"/><Relationship Id="rId68" Type="http://schemas.openxmlformats.org/officeDocument/2006/relationships/slideLayout" Target="../slideLayouts/slideLayout257.xml"/><Relationship Id="rId76" Type="http://schemas.openxmlformats.org/officeDocument/2006/relationships/theme" Target="../theme/theme5.xml"/><Relationship Id="rId7" Type="http://schemas.openxmlformats.org/officeDocument/2006/relationships/slideLayout" Target="../slideLayouts/slideLayout196.xml"/><Relationship Id="rId71" Type="http://schemas.openxmlformats.org/officeDocument/2006/relationships/slideLayout" Target="../slideLayouts/slideLayout260.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9" Type="http://schemas.openxmlformats.org/officeDocument/2006/relationships/slideLayout" Target="../slideLayouts/slideLayout218.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32" Type="http://schemas.openxmlformats.org/officeDocument/2006/relationships/slideLayout" Target="../slideLayouts/slideLayout221.xml"/><Relationship Id="rId37" Type="http://schemas.openxmlformats.org/officeDocument/2006/relationships/slideLayout" Target="../slideLayouts/slideLayout226.xml"/><Relationship Id="rId40" Type="http://schemas.openxmlformats.org/officeDocument/2006/relationships/slideLayout" Target="../slideLayouts/slideLayout229.xml"/><Relationship Id="rId45" Type="http://schemas.openxmlformats.org/officeDocument/2006/relationships/slideLayout" Target="../slideLayouts/slideLayout234.xml"/><Relationship Id="rId53" Type="http://schemas.openxmlformats.org/officeDocument/2006/relationships/slideLayout" Target="../slideLayouts/slideLayout242.xml"/><Relationship Id="rId58" Type="http://schemas.openxmlformats.org/officeDocument/2006/relationships/slideLayout" Target="../slideLayouts/slideLayout247.xml"/><Relationship Id="rId66" Type="http://schemas.openxmlformats.org/officeDocument/2006/relationships/slideLayout" Target="../slideLayouts/slideLayout255.xml"/><Relationship Id="rId74" Type="http://schemas.openxmlformats.org/officeDocument/2006/relationships/slideLayout" Target="../slideLayouts/slideLayout263.xml"/><Relationship Id="rId79" Type="http://schemas.openxmlformats.org/officeDocument/2006/relationships/oleObject" Target="../embeddings/oleObject76.bin"/><Relationship Id="rId5" Type="http://schemas.openxmlformats.org/officeDocument/2006/relationships/slideLayout" Target="../slideLayouts/slideLayout194.xml"/><Relationship Id="rId61" Type="http://schemas.openxmlformats.org/officeDocument/2006/relationships/slideLayout" Target="../slideLayouts/slideLayout250.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slideLayout" Target="../slideLayouts/slideLayout220.xml"/><Relationship Id="rId44" Type="http://schemas.openxmlformats.org/officeDocument/2006/relationships/slideLayout" Target="../slideLayouts/slideLayout233.xml"/><Relationship Id="rId52" Type="http://schemas.openxmlformats.org/officeDocument/2006/relationships/slideLayout" Target="../slideLayouts/slideLayout241.xml"/><Relationship Id="rId60" Type="http://schemas.openxmlformats.org/officeDocument/2006/relationships/slideLayout" Target="../slideLayouts/slideLayout249.xml"/><Relationship Id="rId65" Type="http://schemas.openxmlformats.org/officeDocument/2006/relationships/slideLayout" Target="../slideLayouts/slideLayout254.xml"/><Relationship Id="rId73" Type="http://schemas.openxmlformats.org/officeDocument/2006/relationships/slideLayout" Target="../slideLayouts/slideLayout262.xml"/><Relationship Id="rId78" Type="http://schemas.openxmlformats.org/officeDocument/2006/relationships/tags" Target="../tags/tag77.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slideLayout" Target="../slideLayouts/slideLayout219.xml"/><Relationship Id="rId35" Type="http://schemas.openxmlformats.org/officeDocument/2006/relationships/slideLayout" Target="../slideLayouts/slideLayout224.xml"/><Relationship Id="rId43" Type="http://schemas.openxmlformats.org/officeDocument/2006/relationships/slideLayout" Target="../slideLayouts/slideLayout232.xml"/><Relationship Id="rId48" Type="http://schemas.openxmlformats.org/officeDocument/2006/relationships/slideLayout" Target="../slideLayouts/slideLayout237.xml"/><Relationship Id="rId56" Type="http://schemas.openxmlformats.org/officeDocument/2006/relationships/slideLayout" Target="../slideLayouts/slideLayout245.xml"/><Relationship Id="rId64" Type="http://schemas.openxmlformats.org/officeDocument/2006/relationships/slideLayout" Target="../slideLayouts/slideLayout253.xml"/><Relationship Id="rId69" Type="http://schemas.openxmlformats.org/officeDocument/2006/relationships/slideLayout" Target="../slideLayouts/slideLayout258.xml"/><Relationship Id="rId77" Type="http://schemas.openxmlformats.org/officeDocument/2006/relationships/vmlDrawing" Target="../drawings/vmlDrawing76.vml"/><Relationship Id="rId8" Type="http://schemas.openxmlformats.org/officeDocument/2006/relationships/slideLayout" Target="../slideLayouts/slideLayout197.xml"/><Relationship Id="rId51" Type="http://schemas.openxmlformats.org/officeDocument/2006/relationships/slideLayout" Target="../slideLayouts/slideLayout240.xml"/><Relationship Id="rId72" Type="http://schemas.openxmlformats.org/officeDocument/2006/relationships/slideLayout" Target="../slideLayouts/slideLayout261.xml"/><Relationship Id="rId80" Type="http://schemas.openxmlformats.org/officeDocument/2006/relationships/image" Target="../media/image1.emf"/><Relationship Id="rId3" Type="http://schemas.openxmlformats.org/officeDocument/2006/relationships/slideLayout" Target="../slideLayouts/slideLayout192.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33" Type="http://schemas.openxmlformats.org/officeDocument/2006/relationships/slideLayout" Target="../slideLayouts/slideLayout222.xml"/><Relationship Id="rId38" Type="http://schemas.openxmlformats.org/officeDocument/2006/relationships/slideLayout" Target="../slideLayouts/slideLayout227.xml"/><Relationship Id="rId46" Type="http://schemas.openxmlformats.org/officeDocument/2006/relationships/slideLayout" Target="../slideLayouts/slideLayout235.xml"/><Relationship Id="rId59" Type="http://schemas.openxmlformats.org/officeDocument/2006/relationships/slideLayout" Target="../slideLayouts/slideLayout248.xml"/><Relationship Id="rId67" Type="http://schemas.openxmlformats.org/officeDocument/2006/relationships/slideLayout" Target="../slideLayouts/slideLayout256.xml"/><Relationship Id="rId20" Type="http://schemas.openxmlformats.org/officeDocument/2006/relationships/slideLayout" Target="../slideLayouts/slideLayout209.xml"/><Relationship Id="rId41" Type="http://schemas.openxmlformats.org/officeDocument/2006/relationships/slideLayout" Target="../slideLayouts/slideLayout230.xml"/><Relationship Id="rId54" Type="http://schemas.openxmlformats.org/officeDocument/2006/relationships/slideLayout" Target="../slideLayouts/slideLayout243.xml"/><Relationship Id="rId62" Type="http://schemas.openxmlformats.org/officeDocument/2006/relationships/slideLayout" Target="../slideLayouts/slideLayout251.xml"/><Relationship Id="rId70" Type="http://schemas.openxmlformats.org/officeDocument/2006/relationships/slideLayout" Target="../slideLayouts/slideLayout259.xml"/><Relationship Id="rId75" Type="http://schemas.openxmlformats.org/officeDocument/2006/relationships/slideLayout" Target="../slideLayouts/slideLayout264.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slideLayout" Target="../slideLayouts/slideLayout217.xml"/><Relationship Id="rId36" Type="http://schemas.openxmlformats.org/officeDocument/2006/relationships/slideLayout" Target="../slideLayouts/slideLayout225.xml"/><Relationship Id="rId49" Type="http://schemas.openxmlformats.org/officeDocument/2006/relationships/slideLayout" Target="../slideLayouts/slideLayout238.xml"/><Relationship Id="rId57" Type="http://schemas.openxmlformats.org/officeDocument/2006/relationships/slideLayout" Target="../slideLayouts/slideLayout246.x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slideLayout" Target="../slideLayouts/slideLayout267.xml"/><Relationship Id="rId7" Type="http://schemas.openxmlformats.org/officeDocument/2006/relationships/tags" Target="../tags/tag109.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tags" Target="../tags/tag108.xml"/><Relationship Id="rId5" Type="http://schemas.openxmlformats.org/officeDocument/2006/relationships/vmlDrawing" Target="../drawings/vmlDrawing107.vml"/><Relationship Id="rId4" Type="http://schemas.openxmlformats.org/officeDocument/2006/relationships/theme" Target="../theme/theme6.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slideLayout" Target="../slideLayouts/slideLayout270.xml"/><Relationship Id="rId7" Type="http://schemas.openxmlformats.org/officeDocument/2006/relationships/tags" Target="../tags/tag112.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vmlDrawing" Target="../drawings/vmlDrawing110.vml"/><Relationship Id="rId5" Type="http://schemas.openxmlformats.org/officeDocument/2006/relationships/theme" Target="../theme/theme7.xml"/><Relationship Id="rId10" Type="http://schemas.openxmlformats.org/officeDocument/2006/relationships/image" Target="../media/image1.emf"/><Relationship Id="rId4" Type="http://schemas.openxmlformats.org/officeDocument/2006/relationships/slideLayout" Target="../slideLayouts/slideLayout271.xml"/><Relationship Id="rId9" Type="http://schemas.openxmlformats.org/officeDocument/2006/relationships/oleObject" Target="../embeddings/oleObject11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8"/>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601440" name="think-cell Slide" r:id="rId59" imgW="360" imgH="360" progId="TCLayout.ActiveDocument.1">
                  <p:embed/>
                </p:oleObj>
              </mc:Choice>
              <mc:Fallback>
                <p:oleObj name="think-cell Slide" r:id="rId59" imgW="360" imgH="360" progId="TCLayout.ActiveDocument.1">
                  <p:embed/>
                  <p:pic>
                    <p:nvPicPr>
                      <p:cNvPr id="4" name="Object 3"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1308100" y="457200"/>
            <a:ext cx="10009188" cy="692151"/>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1308100" y="1665290"/>
            <a:ext cx="10009188" cy="4633911"/>
          </a:xfrm>
          <a:prstGeom prst="rect">
            <a:avLst/>
          </a:prstGeom>
        </p:spPr>
        <p:txBody>
          <a:bodyPr vert="horz" lIns="0" tIns="0" rIns="0" bIns="0" rtlCol="0">
            <a:noAutofit/>
          </a:bodyPr>
          <a:lstStyle/>
          <a:p>
            <a:pPr lvl="0" algn="just">
              <a:spcAft>
                <a:spcPts val="600"/>
              </a:spcAft>
            </a:pPr>
            <a:r>
              <a:rPr lang="en-US" noProof="0" dirty="0"/>
              <a:t>Click to edit Master text styles</a:t>
            </a:r>
          </a:p>
          <a:p>
            <a:pPr lvl="3" algn="just">
              <a:spcAft>
                <a:spcPts val="600"/>
              </a:spcAft>
            </a:pPr>
            <a:r>
              <a:rPr lang="en-US" noProof="0" dirty="0"/>
              <a:t>Second level</a:t>
            </a:r>
          </a:p>
          <a:p>
            <a:pPr lvl="4" algn="just">
              <a:spcAft>
                <a:spcPts val="600"/>
              </a:spcAft>
            </a:pPr>
            <a:r>
              <a:rPr lang="en-US" noProof="0" dirty="0"/>
              <a:t>Third level</a:t>
            </a:r>
          </a:p>
          <a:p>
            <a:pPr lvl="4" algn="just">
              <a:spcAft>
                <a:spcPts val="600"/>
              </a:spcAft>
            </a:pPr>
            <a:r>
              <a:rPr lang="en-US" noProof="0" dirty="0"/>
              <a:t>Fourth level</a:t>
            </a:r>
          </a:p>
          <a:p>
            <a:pPr lvl="4" algn="just">
              <a:spcAft>
                <a:spcPts val="600"/>
              </a:spcAft>
            </a:pPr>
            <a:r>
              <a:rPr lang="en-US" noProof="0" dirty="0"/>
              <a:t>Fifth level</a:t>
            </a:r>
          </a:p>
        </p:txBody>
      </p:sp>
      <p:sp>
        <p:nvSpPr>
          <p:cNvPr id="11" name="TextBox 1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2964632364"/>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 id="2147484315" r:id="rId33"/>
    <p:sldLayoutId id="2147484316" r:id="rId34"/>
    <p:sldLayoutId id="2147484317" r:id="rId35"/>
    <p:sldLayoutId id="2147484318" r:id="rId36"/>
    <p:sldLayoutId id="2147484319" r:id="rId37"/>
    <p:sldLayoutId id="2147484320" r:id="rId38"/>
    <p:sldLayoutId id="2147484321" r:id="rId39"/>
    <p:sldLayoutId id="2147484322" r:id="rId40"/>
    <p:sldLayoutId id="2147484323" r:id="rId41"/>
    <p:sldLayoutId id="2147484324" r:id="rId42"/>
    <p:sldLayoutId id="2147484325" r:id="rId43"/>
    <p:sldLayoutId id="2147484326" r:id="rId44"/>
    <p:sldLayoutId id="2147484327" r:id="rId45"/>
    <p:sldLayoutId id="2147484328" r:id="rId46"/>
    <p:sldLayoutId id="2147484329" r:id="rId47"/>
    <p:sldLayoutId id="2147484330" r:id="rId48"/>
    <p:sldLayoutId id="2147484331" r:id="rId49"/>
    <p:sldLayoutId id="2147484332" r:id="rId50"/>
    <p:sldLayoutId id="2147484333" r:id="rId51"/>
    <p:sldLayoutId id="2147484334" r:id="rId52"/>
    <p:sldLayoutId id="2147484335" r:id="rId53"/>
    <p:sldLayoutId id="2147484336" r:id="rId54"/>
    <p:sldLayoutId id="2147484337" r:id="rId55"/>
  </p:sldLayoutIdLst>
  <p:transition>
    <p:fade/>
  </p:transition>
  <p:hf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0">
          <p15:clr>
            <a:srgbClr val="F26B43"/>
          </p15:clr>
        </p15:guide>
        <p15:guide id="2" orient="horz" pos="2160">
          <p15:clr>
            <a:srgbClr val="F26B43"/>
          </p15:clr>
        </p15:guide>
        <p15:guide id="3" orient="horz" pos="3968">
          <p15:clr>
            <a:srgbClr val="F26B43"/>
          </p15:clr>
        </p15:guide>
        <p15:guide id="4" pos="824">
          <p15:clr>
            <a:srgbClr val="F26B43"/>
          </p15:clr>
        </p15:guide>
        <p15:guide id="5" pos="7129">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5042">
          <p15:clr>
            <a:srgbClr val="F26B43"/>
          </p15:clr>
        </p15:guide>
        <p15:guide id="12" pos="1844">
          <p15:clr>
            <a:srgbClr val="F26B43"/>
          </p15:clr>
        </p15:guide>
        <p15:guide id="13" pos="1935">
          <p15:clr>
            <a:srgbClr val="F26B43"/>
          </p15:clr>
        </p15:guide>
        <p15:guide id="14" pos="2842">
          <p15:clr>
            <a:srgbClr val="F26B43"/>
          </p15:clr>
        </p15:guide>
        <p15:guide id="15" pos="2910">
          <p15:clr>
            <a:srgbClr val="F26B43"/>
          </p15:clr>
        </p15:guide>
        <p15:guide id="16" pos="6040">
          <p15:clr>
            <a:srgbClr val="F26B43"/>
          </p15:clr>
        </p15:guide>
        <p15:guide id="17" pos="3931">
          <p15:clr>
            <a:srgbClr val="F26B43"/>
          </p15:clr>
        </p15:guide>
        <p15:guide id="18" pos="4021">
          <p15:clr>
            <a:srgbClr val="F26B43"/>
          </p15:clr>
        </p15:guide>
        <p15:guide id="19" pos="3976">
          <p15:clr>
            <a:srgbClr val="F26B43"/>
          </p15:clr>
        </p15:guide>
        <p15:guide id="20" pos="6108">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2366">
          <p15:clr>
            <a:srgbClr val="F26B43"/>
          </p15:clr>
        </p15:guide>
        <p15:guide id="25" pos="55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635196" name="think-cell Slide" r:id="rId4" imgW="360" imgH="360" progId="TCLayout.ActiveDocument.1">
                  <p:embed/>
                </p:oleObj>
              </mc:Choice>
              <mc:Fallback>
                <p:oleObj name="think-cell Slide"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1308100" y="457200"/>
            <a:ext cx="10009188" cy="692151"/>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1308100" y="1665290"/>
            <a:ext cx="10009188" cy="4633911"/>
          </a:xfrm>
          <a:prstGeom prst="rect">
            <a:avLst/>
          </a:prstGeom>
        </p:spPr>
        <p:txBody>
          <a:bodyPr vert="horz" lIns="0" tIns="0" rIns="0" bIns="0" rtlCol="0">
            <a:noAutofit/>
          </a:bodyPr>
          <a:lstStyle/>
          <a:p>
            <a:pPr lvl="0" algn="just">
              <a:spcAft>
                <a:spcPts val="600"/>
              </a:spcAft>
            </a:pPr>
            <a:r>
              <a:rPr lang="en-US" noProof="0" dirty="0"/>
              <a:t>Click to edit Master text styles</a:t>
            </a:r>
          </a:p>
          <a:p>
            <a:pPr lvl="3" algn="just">
              <a:spcAft>
                <a:spcPts val="600"/>
              </a:spcAft>
            </a:pPr>
            <a:r>
              <a:rPr lang="en-US" noProof="0" dirty="0"/>
              <a:t>Second level</a:t>
            </a:r>
          </a:p>
          <a:p>
            <a:pPr lvl="4" algn="just">
              <a:spcAft>
                <a:spcPts val="600"/>
              </a:spcAft>
            </a:pPr>
            <a:r>
              <a:rPr lang="en-US" noProof="0" dirty="0"/>
              <a:t>Third level</a:t>
            </a:r>
          </a:p>
          <a:p>
            <a:pPr lvl="4" algn="just">
              <a:spcAft>
                <a:spcPts val="600"/>
              </a:spcAft>
            </a:pPr>
            <a:r>
              <a:rPr lang="en-US" noProof="0" dirty="0"/>
              <a:t>Fourth level</a:t>
            </a:r>
          </a:p>
          <a:p>
            <a:pPr lvl="4" algn="just">
              <a:spcAft>
                <a:spcPts val="600"/>
              </a:spcAft>
            </a:pPr>
            <a:r>
              <a:rPr lang="en-US" noProof="0" dirty="0"/>
              <a:t>Fifth level</a:t>
            </a:r>
          </a:p>
        </p:txBody>
      </p:sp>
      <p:sp>
        <p:nvSpPr>
          <p:cNvPr id="11" name="TextBox 1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
        <p:nvSpPr>
          <p:cNvPr id="8" name="TextBox 7"/>
          <p:cNvSpPr txBox="1"/>
          <p:nvPr userDrawn="1"/>
        </p:nvSpPr>
        <p:spPr>
          <a:xfrm>
            <a:off x="6493841" y="6476230"/>
            <a:ext cx="4896560" cy="92333"/>
          </a:xfrm>
          <a:prstGeom prst="rect">
            <a:avLst/>
          </a:prstGeom>
          <a:noFill/>
        </p:spPr>
        <p:txBody>
          <a:bodyPr wrap="square" lIns="0" tIns="0" rIns="0" bIns="0" rtlCol="0">
            <a:spAutoFit/>
          </a:bodyPr>
          <a:lstStyle/>
          <a:p>
            <a:pPr algn="r"/>
            <a:r>
              <a:rPr lang="en-US" sz="600" dirty="0">
                <a:solidFill>
                  <a:prstClr val="black"/>
                </a:solidFill>
              </a:rPr>
              <a:t>MCIT Big Data Dissemination and Decision Making Support Project</a:t>
            </a:r>
          </a:p>
        </p:txBody>
      </p:sp>
    </p:spTree>
    <p:extLst>
      <p:ext uri="{BB962C8B-B14F-4D97-AF65-F5344CB8AC3E}">
        <p14:creationId xmlns:p14="http://schemas.microsoft.com/office/powerpoint/2010/main" val="3360032108"/>
      </p:ext>
    </p:extLst>
  </p:cSld>
  <p:clrMap bg1="lt1" tx1="dk1" bg2="lt2" tx2="dk2" accent1="accent1" accent2="accent2" accent3="accent3" accent4="accent4" accent5="accent5" accent6="accent6" hlink="hlink" folHlink="folHlink"/>
  <p:transition>
    <p:fade/>
  </p:transition>
  <p:hf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0">
          <p15:clr>
            <a:srgbClr val="F26B43"/>
          </p15:clr>
        </p15:guide>
        <p15:guide id="2" orient="horz" pos="2160">
          <p15:clr>
            <a:srgbClr val="F26B43"/>
          </p15:clr>
        </p15:guide>
        <p15:guide id="3" orient="horz" pos="3968">
          <p15:clr>
            <a:srgbClr val="F26B43"/>
          </p15:clr>
        </p15:guide>
        <p15:guide id="4" pos="824">
          <p15:clr>
            <a:srgbClr val="F26B43"/>
          </p15:clr>
        </p15:guide>
        <p15:guide id="5" pos="7129">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5042">
          <p15:clr>
            <a:srgbClr val="F26B43"/>
          </p15:clr>
        </p15:guide>
        <p15:guide id="12" pos="1844">
          <p15:clr>
            <a:srgbClr val="F26B43"/>
          </p15:clr>
        </p15:guide>
        <p15:guide id="13" pos="1935">
          <p15:clr>
            <a:srgbClr val="F26B43"/>
          </p15:clr>
        </p15:guide>
        <p15:guide id="14" pos="2842">
          <p15:clr>
            <a:srgbClr val="F26B43"/>
          </p15:clr>
        </p15:guide>
        <p15:guide id="15" pos="2910">
          <p15:clr>
            <a:srgbClr val="F26B43"/>
          </p15:clr>
        </p15:guide>
        <p15:guide id="16" pos="6040">
          <p15:clr>
            <a:srgbClr val="F26B43"/>
          </p15:clr>
        </p15:guide>
        <p15:guide id="17" pos="3931">
          <p15:clr>
            <a:srgbClr val="F26B43"/>
          </p15:clr>
        </p15:guide>
        <p15:guide id="18" pos="4021">
          <p15:clr>
            <a:srgbClr val="F26B43"/>
          </p15:clr>
        </p15:guide>
        <p15:guide id="19" pos="3976">
          <p15:clr>
            <a:srgbClr val="F26B43"/>
          </p15:clr>
        </p15:guide>
        <p15:guide id="20" pos="6108">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2366">
          <p15:clr>
            <a:srgbClr val="F26B43"/>
          </p15:clr>
        </p15:guide>
        <p15:guide id="25" pos="558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1"/>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719126" name="think-cell Slide" r:id="rId82" imgW="360" imgH="360" progId="TCLayout.ActiveDocument.1">
                  <p:embed/>
                </p:oleObj>
              </mc:Choice>
              <mc:Fallback>
                <p:oleObj name="think-cell Slide" r:id="rId82" imgW="360" imgH="360" progId="TCLayout.ActiveDocument.1">
                  <p:embed/>
                  <p:pic>
                    <p:nvPicPr>
                      <p:cNvPr id="4" name="Object 3" hidden="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1308100" y="457200"/>
            <a:ext cx="10009188" cy="692151"/>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19" name="Text Placeholder 18"/>
          <p:cNvSpPr>
            <a:spLocks noGrp="1"/>
          </p:cNvSpPr>
          <p:nvPr>
            <p:ph type="body" idx="1"/>
          </p:nvPr>
        </p:nvSpPr>
        <p:spPr>
          <a:xfrm>
            <a:off x="1308100" y="1665290"/>
            <a:ext cx="10009188" cy="4633911"/>
          </a:xfrm>
          <a:prstGeom prst="rect">
            <a:avLst/>
          </a:prstGeom>
        </p:spPr>
        <p:txBody>
          <a:bodyPr vert="horz" lIns="0" tIns="0" rIns="0" bIns="0" rtlCol="0">
            <a:noAutofit/>
          </a:bodyPr>
          <a:lstStyle/>
          <a:p>
            <a:pPr lvl="0" algn="just">
              <a:spcAft>
                <a:spcPts val="600"/>
              </a:spcAft>
            </a:pPr>
            <a:r>
              <a:rPr lang="en-US" noProof="0" dirty="0" smtClean="0"/>
              <a:t>Click to edit Master text styles</a:t>
            </a:r>
          </a:p>
          <a:p>
            <a:pPr lvl="3" algn="just">
              <a:spcAft>
                <a:spcPts val="600"/>
              </a:spcAft>
            </a:pPr>
            <a:r>
              <a:rPr lang="en-US" noProof="0" dirty="0" smtClean="0"/>
              <a:t>Second level</a:t>
            </a:r>
          </a:p>
          <a:p>
            <a:pPr lvl="4" algn="just">
              <a:spcAft>
                <a:spcPts val="600"/>
              </a:spcAft>
            </a:pPr>
            <a:r>
              <a:rPr lang="en-US" noProof="0" dirty="0" smtClean="0"/>
              <a:t>Third level</a:t>
            </a:r>
          </a:p>
          <a:p>
            <a:pPr lvl="4"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9" name="TextBox 8"/>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10" name="TextBox 9"/>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923997303"/>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 id="2147484723" r:id="rId13"/>
    <p:sldLayoutId id="2147484724" r:id="rId14"/>
    <p:sldLayoutId id="2147484725" r:id="rId15"/>
    <p:sldLayoutId id="2147484726" r:id="rId16"/>
    <p:sldLayoutId id="2147484727" r:id="rId17"/>
    <p:sldLayoutId id="2147484728" r:id="rId18"/>
    <p:sldLayoutId id="2147484729" r:id="rId19"/>
    <p:sldLayoutId id="2147484730" r:id="rId20"/>
    <p:sldLayoutId id="2147484731" r:id="rId21"/>
    <p:sldLayoutId id="2147484732" r:id="rId22"/>
    <p:sldLayoutId id="2147484733" r:id="rId23"/>
    <p:sldLayoutId id="2147484734" r:id="rId24"/>
    <p:sldLayoutId id="2147484735" r:id="rId25"/>
    <p:sldLayoutId id="2147484736" r:id="rId26"/>
    <p:sldLayoutId id="2147484737" r:id="rId27"/>
    <p:sldLayoutId id="2147484738" r:id="rId28"/>
    <p:sldLayoutId id="2147484739" r:id="rId29"/>
    <p:sldLayoutId id="2147484740" r:id="rId30"/>
    <p:sldLayoutId id="2147484741" r:id="rId31"/>
    <p:sldLayoutId id="2147484742" r:id="rId32"/>
    <p:sldLayoutId id="2147484743" r:id="rId33"/>
    <p:sldLayoutId id="2147484744" r:id="rId34"/>
    <p:sldLayoutId id="2147484745" r:id="rId35"/>
    <p:sldLayoutId id="2147484746" r:id="rId36"/>
    <p:sldLayoutId id="2147484747" r:id="rId37"/>
    <p:sldLayoutId id="2147484748" r:id="rId38"/>
    <p:sldLayoutId id="2147484749" r:id="rId39"/>
    <p:sldLayoutId id="2147484750" r:id="rId40"/>
    <p:sldLayoutId id="2147484751" r:id="rId41"/>
    <p:sldLayoutId id="2147484752" r:id="rId42"/>
    <p:sldLayoutId id="2147484753" r:id="rId43"/>
    <p:sldLayoutId id="2147484754" r:id="rId44"/>
    <p:sldLayoutId id="2147484755" r:id="rId45"/>
    <p:sldLayoutId id="2147484756" r:id="rId46"/>
    <p:sldLayoutId id="2147484757" r:id="rId47"/>
    <p:sldLayoutId id="2147484758" r:id="rId48"/>
    <p:sldLayoutId id="2147484759" r:id="rId49"/>
    <p:sldLayoutId id="2147484760" r:id="rId50"/>
    <p:sldLayoutId id="2147484761" r:id="rId51"/>
    <p:sldLayoutId id="2147484762" r:id="rId52"/>
    <p:sldLayoutId id="2147484763" r:id="rId53"/>
    <p:sldLayoutId id="2147484764" r:id="rId54"/>
    <p:sldLayoutId id="2147484765" r:id="rId55"/>
    <p:sldLayoutId id="2147484766" r:id="rId56"/>
    <p:sldLayoutId id="2147484767" r:id="rId57"/>
    <p:sldLayoutId id="2147484768" r:id="rId58"/>
    <p:sldLayoutId id="2147484769" r:id="rId59"/>
    <p:sldLayoutId id="2147484770" r:id="rId60"/>
    <p:sldLayoutId id="2147484771" r:id="rId61"/>
    <p:sldLayoutId id="2147484772" r:id="rId62"/>
    <p:sldLayoutId id="2147484773" r:id="rId63"/>
    <p:sldLayoutId id="2147484774" r:id="rId64"/>
    <p:sldLayoutId id="2147484775" r:id="rId65"/>
    <p:sldLayoutId id="2147484776" r:id="rId66"/>
    <p:sldLayoutId id="2147484777" r:id="rId67"/>
    <p:sldLayoutId id="2147484778" r:id="rId68"/>
    <p:sldLayoutId id="2147484779" r:id="rId69"/>
    <p:sldLayoutId id="2147484780" r:id="rId70"/>
    <p:sldLayoutId id="2147484781" r:id="rId71"/>
    <p:sldLayoutId id="2147484782" r:id="rId72"/>
    <p:sldLayoutId id="2147484783" r:id="rId73"/>
    <p:sldLayoutId id="2147484784" r:id="rId74"/>
    <p:sldLayoutId id="2147484785" r:id="rId75"/>
    <p:sldLayoutId id="2147484786" r:id="rId76"/>
    <p:sldLayoutId id="2147484787" r:id="rId77"/>
    <p:sldLayoutId id="2147485018" r:id="rId78"/>
  </p:sldLayoutIdLst>
  <p:transition>
    <p:fade/>
  </p:transition>
  <p:timing>
    <p:tnLst>
      <p:par>
        <p:cTn id="1" dur="indefinite" restart="never" nodeType="tmRoot"/>
      </p:par>
    </p:tnLst>
  </p:timing>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0">
          <p15:clr>
            <a:srgbClr val="F26B43"/>
          </p15:clr>
        </p15:guide>
        <p15:guide id="2" orient="horz" pos="2160">
          <p15:clr>
            <a:srgbClr val="F26B43"/>
          </p15:clr>
        </p15:guide>
        <p15:guide id="3" orient="horz" pos="3968">
          <p15:clr>
            <a:srgbClr val="F26B43"/>
          </p15:clr>
        </p15:guide>
        <p15:guide id="4" pos="824">
          <p15:clr>
            <a:srgbClr val="F26B43"/>
          </p15:clr>
        </p15:guide>
        <p15:guide id="5" pos="7129">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5042">
          <p15:clr>
            <a:srgbClr val="F26B43"/>
          </p15:clr>
        </p15:guide>
        <p15:guide id="12" pos="1844">
          <p15:clr>
            <a:srgbClr val="F26B43"/>
          </p15:clr>
        </p15:guide>
        <p15:guide id="13" pos="1935">
          <p15:clr>
            <a:srgbClr val="F26B43"/>
          </p15:clr>
        </p15:guide>
        <p15:guide id="14" pos="2842">
          <p15:clr>
            <a:srgbClr val="F26B43"/>
          </p15:clr>
        </p15:guide>
        <p15:guide id="15" pos="2910">
          <p15:clr>
            <a:srgbClr val="F26B43"/>
          </p15:clr>
        </p15:guide>
        <p15:guide id="16" pos="6040">
          <p15:clr>
            <a:srgbClr val="F26B43"/>
          </p15:clr>
        </p15:guide>
        <p15:guide id="17" pos="3931">
          <p15:clr>
            <a:srgbClr val="F26B43"/>
          </p15:clr>
        </p15:guide>
        <p15:guide id="18" pos="4021">
          <p15:clr>
            <a:srgbClr val="F26B43"/>
          </p15:clr>
        </p15:guide>
        <p15:guide id="19" pos="3976">
          <p15:clr>
            <a:srgbClr val="F26B43"/>
          </p15:clr>
        </p15:guide>
        <p15:guide id="20" pos="6108">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2366">
          <p15:clr>
            <a:srgbClr val="F26B43"/>
          </p15:clr>
        </p15:guide>
        <p15:guide id="25" pos="558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9"/>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784653" name="think-cell Slide" r:id="rId60" imgW="360" imgH="360" progId="TCLayout.ActiveDocument.1">
                  <p:embed/>
                </p:oleObj>
              </mc:Choice>
              <mc:Fallback>
                <p:oleObj name="think-cell Slide" r:id="rId60" imgW="360" imgH="360" progId="TCLayout.ActiveDocument.1">
                  <p:embed/>
                  <p:pic>
                    <p:nvPicPr>
                      <p:cNvPr id="4" name="Object 3"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1308100" y="457200"/>
            <a:ext cx="10009188" cy="692151"/>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1308100" y="1665290"/>
            <a:ext cx="10009188" cy="4633911"/>
          </a:xfrm>
          <a:prstGeom prst="rect">
            <a:avLst/>
          </a:prstGeom>
        </p:spPr>
        <p:txBody>
          <a:bodyPr vert="horz" lIns="0" tIns="0" rIns="0" bIns="0" rtlCol="0">
            <a:noAutofit/>
          </a:bodyPr>
          <a:lstStyle/>
          <a:p>
            <a:pPr lvl="0" algn="just">
              <a:spcAft>
                <a:spcPts val="600"/>
              </a:spcAft>
            </a:pPr>
            <a:r>
              <a:rPr lang="en-US" noProof="0" dirty="0"/>
              <a:t>Click to edit Master text styles</a:t>
            </a:r>
          </a:p>
          <a:p>
            <a:pPr lvl="3" algn="just">
              <a:spcAft>
                <a:spcPts val="600"/>
              </a:spcAft>
            </a:pPr>
            <a:r>
              <a:rPr lang="en-US" noProof="0" dirty="0"/>
              <a:t>Second level</a:t>
            </a:r>
          </a:p>
          <a:p>
            <a:pPr lvl="4" algn="just">
              <a:spcAft>
                <a:spcPts val="600"/>
              </a:spcAft>
            </a:pPr>
            <a:r>
              <a:rPr lang="en-US" noProof="0" dirty="0"/>
              <a:t>Third level</a:t>
            </a:r>
          </a:p>
          <a:p>
            <a:pPr lvl="4" algn="just">
              <a:spcAft>
                <a:spcPts val="600"/>
              </a:spcAft>
            </a:pPr>
            <a:r>
              <a:rPr lang="en-US" noProof="0" dirty="0"/>
              <a:t>Fourth level</a:t>
            </a:r>
          </a:p>
          <a:p>
            <a:pPr lvl="4" algn="just">
              <a:spcAft>
                <a:spcPts val="600"/>
              </a:spcAft>
            </a:pPr>
            <a:r>
              <a:rPr lang="en-US" noProof="0" dirty="0"/>
              <a:t>Fifth level</a:t>
            </a:r>
          </a:p>
        </p:txBody>
      </p:sp>
      <p:sp>
        <p:nvSpPr>
          <p:cNvPr id="11" name="TextBox 1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a:solidFill>
                  <a:schemeClr val="tx1"/>
                </a:solidFill>
              </a:rPr>
              <a:t>© 2018 Deloitte &amp; Touche Middle East</a:t>
            </a: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433735033"/>
      </p:ext>
    </p:extLst>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 id="2147484883" r:id="rId12"/>
    <p:sldLayoutId id="2147484884" r:id="rId13"/>
    <p:sldLayoutId id="2147484885" r:id="rId14"/>
    <p:sldLayoutId id="2147484886" r:id="rId15"/>
    <p:sldLayoutId id="2147484887" r:id="rId16"/>
    <p:sldLayoutId id="2147484888" r:id="rId17"/>
    <p:sldLayoutId id="2147484889" r:id="rId18"/>
    <p:sldLayoutId id="2147484890" r:id="rId19"/>
    <p:sldLayoutId id="2147484891" r:id="rId20"/>
    <p:sldLayoutId id="2147484892" r:id="rId21"/>
    <p:sldLayoutId id="2147484893" r:id="rId22"/>
    <p:sldLayoutId id="2147484894" r:id="rId23"/>
    <p:sldLayoutId id="2147484895" r:id="rId24"/>
    <p:sldLayoutId id="2147484896" r:id="rId25"/>
    <p:sldLayoutId id="2147484897" r:id="rId26"/>
    <p:sldLayoutId id="2147484898" r:id="rId27"/>
    <p:sldLayoutId id="2147484899" r:id="rId28"/>
    <p:sldLayoutId id="2147484900" r:id="rId29"/>
    <p:sldLayoutId id="2147484901" r:id="rId30"/>
    <p:sldLayoutId id="2147484902" r:id="rId31"/>
    <p:sldLayoutId id="2147484903" r:id="rId32"/>
    <p:sldLayoutId id="2147484904" r:id="rId33"/>
    <p:sldLayoutId id="2147484905" r:id="rId34"/>
    <p:sldLayoutId id="2147484906" r:id="rId35"/>
    <p:sldLayoutId id="2147484907" r:id="rId36"/>
    <p:sldLayoutId id="2147484908" r:id="rId37"/>
    <p:sldLayoutId id="2147484909" r:id="rId38"/>
    <p:sldLayoutId id="2147484910" r:id="rId39"/>
    <p:sldLayoutId id="2147484911" r:id="rId40"/>
    <p:sldLayoutId id="2147484912" r:id="rId41"/>
    <p:sldLayoutId id="2147484913" r:id="rId42"/>
    <p:sldLayoutId id="2147484914" r:id="rId43"/>
    <p:sldLayoutId id="2147484915" r:id="rId44"/>
    <p:sldLayoutId id="2147484916" r:id="rId45"/>
    <p:sldLayoutId id="2147484917" r:id="rId46"/>
    <p:sldLayoutId id="2147484918" r:id="rId47"/>
    <p:sldLayoutId id="2147484919" r:id="rId48"/>
    <p:sldLayoutId id="2147484920" r:id="rId49"/>
    <p:sldLayoutId id="2147484921" r:id="rId50"/>
    <p:sldLayoutId id="2147484922" r:id="rId51"/>
    <p:sldLayoutId id="2147484923" r:id="rId52"/>
    <p:sldLayoutId id="2147484924" r:id="rId53"/>
    <p:sldLayoutId id="2147484925" r:id="rId54"/>
    <p:sldLayoutId id="2147484926" r:id="rId55"/>
    <p:sldLayoutId id="2147484927" r:id="rId56"/>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0">
          <p15:clr>
            <a:srgbClr val="F26B43"/>
          </p15:clr>
        </p15:guide>
        <p15:guide id="2" orient="horz" pos="2160">
          <p15:clr>
            <a:srgbClr val="F26B43"/>
          </p15:clr>
        </p15:guide>
        <p15:guide id="3" orient="horz" pos="3968">
          <p15:clr>
            <a:srgbClr val="F26B43"/>
          </p15:clr>
        </p15:guide>
        <p15:guide id="4" pos="824">
          <p15:clr>
            <a:srgbClr val="F26B43"/>
          </p15:clr>
        </p15:guide>
        <p15:guide id="5" pos="7129">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5042">
          <p15:clr>
            <a:srgbClr val="F26B43"/>
          </p15:clr>
        </p15:guide>
        <p15:guide id="12" pos="1844">
          <p15:clr>
            <a:srgbClr val="F26B43"/>
          </p15:clr>
        </p15:guide>
        <p15:guide id="13" pos="1935">
          <p15:clr>
            <a:srgbClr val="F26B43"/>
          </p15:clr>
        </p15:guide>
        <p15:guide id="14" pos="2842">
          <p15:clr>
            <a:srgbClr val="F26B43"/>
          </p15:clr>
        </p15:guide>
        <p15:guide id="15" pos="2910">
          <p15:clr>
            <a:srgbClr val="F26B43"/>
          </p15:clr>
        </p15:guide>
        <p15:guide id="16" pos="6040">
          <p15:clr>
            <a:srgbClr val="F26B43"/>
          </p15:clr>
        </p15:guide>
        <p15:guide id="17" pos="3931">
          <p15:clr>
            <a:srgbClr val="F26B43"/>
          </p15:clr>
        </p15:guide>
        <p15:guide id="18" pos="4021">
          <p15:clr>
            <a:srgbClr val="F26B43"/>
          </p15:clr>
        </p15:guide>
        <p15:guide id="19" pos="3976">
          <p15:clr>
            <a:srgbClr val="F26B43"/>
          </p15:clr>
        </p15:guide>
        <p15:guide id="20" pos="6108">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2366">
          <p15:clr>
            <a:srgbClr val="F26B43"/>
          </p15:clr>
        </p15:guide>
        <p15:guide id="25" pos="558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8"/>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08180" name="think-cell Slide" r:id="rId79" imgW="360" imgH="360" progId="TCLayout.ActiveDocument.1">
                  <p:embed/>
                </p:oleObj>
              </mc:Choice>
              <mc:Fallback>
                <p:oleObj name="think-cell Slide" r:id="rId79" imgW="360" imgH="360" progId="TCLayout.ActiveDocument.1">
                  <p:embed/>
                  <p:pic>
                    <p:nvPicPr>
                      <p:cNvPr id="4" name="Object 3" hidden="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1308100" y="457200"/>
            <a:ext cx="10009188" cy="692151"/>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19" name="Text Placeholder 18"/>
          <p:cNvSpPr>
            <a:spLocks noGrp="1"/>
          </p:cNvSpPr>
          <p:nvPr>
            <p:ph type="body" idx="1"/>
          </p:nvPr>
        </p:nvSpPr>
        <p:spPr>
          <a:xfrm>
            <a:off x="1308100" y="1665290"/>
            <a:ext cx="10009188" cy="4633911"/>
          </a:xfrm>
          <a:prstGeom prst="rect">
            <a:avLst/>
          </a:prstGeom>
        </p:spPr>
        <p:txBody>
          <a:bodyPr vert="horz" lIns="0" tIns="0" rIns="0" bIns="0" rtlCol="0">
            <a:noAutofit/>
          </a:bodyPr>
          <a:lstStyle/>
          <a:p>
            <a:pPr lvl="0" algn="just">
              <a:spcAft>
                <a:spcPts val="600"/>
              </a:spcAft>
            </a:pPr>
            <a:r>
              <a:rPr lang="en-US" noProof="0" dirty="0" smtClean="0"/>
              <a:t>Click to edit Master text styles</a:t>
            </a:r>
          </a:p>
          <a:p>
            <a:pPr lvl="3" algn="just">
              <a:spcAft>
                <a:spcPts val="600"/>
              </a:spcAft>
            </a:pPr>
            <a:r>
              <a:rPr lang="en-US" noProof="0" dirty="0" smtClean="0"/>
              <a:t>Second level</a:t>
            </a:r>
          </a:p>
          <a:p>
            <a:pPr lvl="4" algn="just">
              <a:spcAft>
                <a:spcPts val="600"/>
              </a:spcAft>
            </a:pPr>
            <a:r>
              <a:rPr lang="en-US" noProof="0" dirty="0" smtClean="0"/>
              <a:t>Third level</a:t>
            </a:r>
          </a:p>
          <a:p>
            <a:pPr lvl="4" algn="just">
              <a:spcAft>
                <a:spcPts val="600"/>
              </a:spcAft>
            </a:pPr>
            <a:r>
              <a:rPr lang="en-US" noProof="0" dirty="0" smtClean="0"/>
              <a:t>Fourth level</a:t>
            </a:r>
          </a:p>
          <a:p>
            <a:pPr lvl="4" algn="just">
              <a:spcAft>
                <a:spcPts val="600"/>
              </a:spcAft>
            </a:pPr>
            <a:r>
              <a:rPr lang="en-US" noProof="0" dirty="0" smtClean="0"/>
              <a:t>Fifth level</a:t>
            </a:r>
            <a:endParaRPr lang="en-US" noProof="0" dirty="0"/>
          </a:p>
        </p:txBody>
      </p:sp>
      <p:sp>
        <p:nvSpPr>
          <p:cNvPr id="11" name="TextBox 10"/>
          <p:cNvSpPr txBox="1"/>
          <p:nvPr userDrawn="1"/>
        </p:nvSpPr>
        <p:spPr>
          <a:xfrm>
            <a:off x="613228" y="6477000"/>
            <a:ext cx="5355167" cy="92333"/>
          </a:xfrm>
          <a:prstGeom prst="rect">
            <a:avLst/>
          </a:prstGeom>
          <a:noFill/>
        </p:spPr>
        <p:txBody>
          <a:bodyPr wrap="square" lIns="0" tIns="0" rIns="0" bIns="0" rtlCol="0">
            <a:spAutoFit/>
          </a:bodyPr>
          <a:lstStyle/>
          <a:p>
            <a:pPr marL="0" indent="0">
              <a:spcBef>
                <a:spcPts val="650"/>
              </a:spcBef>
              <a:buSzPct val="100000"/>
              <a:buFont typeface="Arial"/>
              <a:buNone/>
            </a:pPr>
            <a:r>
              <a:rPr lang="en-US" sz="600" noProof="0" dirty="0" smtClean="0">
                <a:solidFill>
                  <a:schemeClr val="tx1"/>
                </a:solidFill>
              </a:rPr>
              <a:t>© 2018 Deloitte &amp; Touche Middle East</a:t>
            </a:r>
            <a:endParaRPr lang="en-US" sz="600" noProof="0" dirty="0">
              <a:solidFill>
                <a:schemeClr val="tx1"/>
              </a:solidFill>
            </a:endParaRPr>
          </a:p>
        </p:txBody>
      </p:sp>
      <p:sp>
        <p:nvSpPr>
          <p:cNvPr id="12" name="TextBox 11"/>
          <p:cNvSpPr txBox="1"/>
          <p:nvPr userDrawn="1"/>
        </p:nvSpPr>
        <p:spPr>
          <a:xfrm>
            <a:off x="1126684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3060251351"/>
      </p:ext>
    </p:extLst>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 id="2147484940" r:id="rId11"/>
    <p:sldLayoutId id="2147484941" r:id="rId12"/>
    <p:sldLayoutId id="2147484942" r:id="rId13"/>
    <p:sldLayoutId id="2147484943" r:id="rId14"/>
    <p:sldLayoutId id="2147484944" r:id="rId15"/>
    <p:sldLayoutId id="2147484945" r:id="rId16"/>
    <p:sldLayoutId id="2147484947" r:id="rId17"/>
    <p:sldLayoutId id="2147484948" r:id="rId18"/>
    <p:sldLayoutId id="2147484949" r:id="rId19"/>
    <p:sldLayoutId id="2147484950" r:id="rId20"/>
    <p:sldLayoutId id="2147484951" r:id="rId21"/>
    <p:sldLayoutId id="2147484952" r:id="rId22"/>
    <p:sldLayoutId id="2147484953" r:id="rId23"/>
    <p:sldLayoutId id="2147484954" r:id="rId24"/>
    <p:sldLayoutId id="2147484955" r:id="rId25"/>
    <p:sldLayoutId id="2147484956" r:id="rId26"/>
    <p:sldLayoutId id="2147484957" r:id="rId27"/>
    <p:sldLayoutId id="2147484958" r:id="rId28"/>
    <p:sldLayoutId id="2147484959" r:id="rId29"/>
    <p:sldLayoutId id="2147484960" r:id="rId30"/>
    <p:sldLayoutId id="2147484961" r:id="rId31"/>
    <p:sldLayoutId id="2147484962" r:id="rId32"/>
    <p:sldLayoutId id="2147484963" r:id="rId33"/>
    <p:sldLayoutId id="2147484965" r:id="rId34"/>
    <p:sldLayoutId id="2147484966" r:id="rId35"/>
    <p:sldLayoutId id="2147484967" r:id="rId36"/>
    <p:sldLayoutId id="2147484968" r:id="rId37"/>
    <p:sldLayoutId id="2147484969" r:id="rId38"/>
    <p:sldLayoutId id="2147484970" r:id="rId39"/>
    <p:sldLayoutId id="2147484971" r:id="rId40"/>
    <p:sldLayoutId id="2147484972" r:id="rId41"/>
    <p:sldLayoutId id="2147484973" r:id="rId42"/>
    <p:sldLayoutId id="2147484974" r:id="rId43"/>
    <p:sldLayoutId id="2147484975" r:id="rId44"/>
    <p:sldLayoutId id="2147484976" r:id="rId45"/>
    <p:sldLayoutId id="2147484977" r:id="rId46"/>
    <p:sldLayoutId id="2147484978" r:id="rId47"/>
    <p:sldLayoutId id="2147484979" r:id="rId48"/>
    <p:sldLayoutId id="2147484980" r:id="rId49"/>
    <p:sldLayoutId id="2147484981" r:id="rId50"/>
    <p:sldLayoutId id="2147484982" r:id="rId51"/>
    <p:sldLayoutId id="2147484983" r:id="rId52"/>
    <p:sldLayoutId id="2147484984" r:id="rId53"/>
    <p:sldLayoutId id="2147484985" r:id="rId54"/>
    <p:sldLayoutId id="2147484986" r:id="rId55"/>
    <p:sldLayoutId id="2147484987" r:id="rId56"/>
    <p:sldLayoutId id="2147484988" r:id="rId57"/>
    <p:sldLayoutId id="2147484989" r:id="rId58"/>
    <p:sldLayoutId id="2147484990" r:id="rId59"/>
    <p:sldLayoutId id="2147484991" r:id="rId60"/>
    <p:sldLayoutId id="2147484992" r:id="rId61"/>
    <p:sldLayoutId id="2147484994" r:id="rId62"/>
    <p:sldLayoutId id="2147484995" r:id="rId63"/>
    <p:sldLayoutId id="2147484996" r:id="rId64"/>
    <p:sldLayoutId id="2147484997" r:id="rId65"/>
    <p:sldLayoutId id="2147484998" r:id="rId66"/>
    <p:sldLayoutId id="2147484999" r:id="rId67"/>
    <p:sldLayoutId id="2147485000" r:id="rId68"/>
    <p:sldLayoutId id="2147485001" r:id="rId69"/>
    <p:sldLayoutId id="2147485002" r:id="rId70"/>
    <p:sldLayoutId id="2147485003" r:id="rId71"/>
    <p:sldLayoutId id="2147485004" r:id="rId72"/>
    <p:sldLayoutId id="2147485005" r:id="rId73"/>
    <p:sldLayoutId id="2147485006" r:id="rId74"/>
    <p:sldLayoutId id="2147485007" r:id="rId75"/>
  </p:sldLayoutIdLst>
  <p:transition>
    <p:fade/>
  </p:transition>
  <p:timing>
    <p:tnLst>
      <p:par>
        <p:cTn id="1" dur="indefinite" restart="never" nodeType="tmRoot"/>
      </p:par>
    </p:tnLst>
  </p:timing>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lang="en-US" sz="1000" b="0" kern="1200" noProof="0" smtClean="0">
          <a:solidFill>
            <a:schemeClr val="tx1"/>
          </a:solidFill>
          <a:latin typeface="+mn-lt"/>
          <a:ea typeface="+mn-ea"/>
          <a:cs typeface="+mn-cs"/>
        </a:defRPr>
      </a:lvl1pPr>
      <a:lvl2pPr marL="171450" indent="-171450" algn="l" defTabSz="1219170" rtl="0" eaLnBrk="1" latinLnBrk="0" hangingPunct="1">
        <a:spcBef>
          <a:spcPts val="0"/>
        </a:spcBef>
        <a:spcAft>
          <a:spcPts val="1333"/>
        </a:spcAft>
        <a:buClrTx/>
        <a:buSzPct val="100000"/>
        <a:buFont typeface="Arial" panose="020B0604020202020204" pitchFamily="34" charset="0"/>
        <a:buChar char="•"/>
        <a:defRPr lang="en-US" sz="1000" b="0" kern="1200" noProof="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000" kern="1200" noProof="0" smtClean="0">
          <a:solidFill>
            <a:schemeClr val="tx1"/>
          </a:solidFill>
          <a:latin typeface="+mn-lt"/>
          <a:ea typeface="+mn-ea"/>
          <a:cs typeface="+mn-cs"/>
        </a:defRPr>
      </a:lvl3pPr>
      <a:lvl4pPr marL="239994" indent="0" algn="l" defTabSz="1219170" rtl="0" eaLnBrk="1" latinLnBrk="0" hangingPunct="1">
        <a:spcBef>
          <a:spcPts val="0"/>
        </a:spcBef>
        <a:spcAft>
          <a:spcPts val="1333"/>
        </a:spcAft>
        <a:buClrTx/>
        <a:buSzPct val="100000"/>
        <a:buFontTx/>
        <a:buNone/>
        <a:defRPr lang="en-US" sz="1000" kern="1200" baseline="0" noProof="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Arial" panose="020B0604020202020204" pitchFamily="34" charset="0"/>
        <a:buChar char="•"/>
        <a:tabLst/>
        <a:defRPr lang="en-US" sz="1000" kern="1200" baseline="0" noProof="0" dirty="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0">
          <p15:clr>
            <a:srgbClr val="F26B43"/>
          </p15:clr>
        </p15:guide>
        <p15:guide id="2" orient="horz" pos="2160">
          <p15:clr>
            <a:srgbClr val="F26B43"/>
          </p15:clr>
        </p15:guide>
        <p15:guide id="3" orient="horz" pos="3968">
          <p15:clr>
            <a:srgbClr val="F26B43"/>
          </p15:clr>
        </p15:guide>
        <p15:guide id="4" pos="824">
          <p15:clr>
            <a:srgbClr val="F26B43"/>
          </p15:clr>
        </p15:guide>
        <p15:guide id="5" pos="7129">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5042">
          <p15:clr>
            <a:srgbClr val="F26B43"/>
          </p15:clr>
        </p15:guide>
        <p15:guide id="12" pos="1844">
          <p15:clr>
            <a:srgbClr val="F26B43"/>
          </p15:clr>
        </p15:guide>
        <p15:guide id="13" pos="1935">
          <p15:clr>
            <a:srgbClr val="F26B43"/>
          </p15:clr>
        </p15:guide>
        <p15:guide id="14" pos="2842">
          <p15:clr>
            <a:srgbClr val="F26B43"/>
          </p15:clr>
        </p15:guide>
        <p15:guide id="15" pos="2910">
          <p15:clr>
            <a:srgbClr val="F26B43"/>
          </p15:clr>
        </p15:guide>
        <p15:guide id="16" pos="6040">
          <p15:clr>
            <a:srgbClr val="F26B43"/>
          </p15:clr>
        </p15:guide>
        <p15:guide id="17" pos="3931">
          <p15:clr>
            <a:srgbClr val="F26B43"/>
          </p15:clr>
        </p15:guide>
        <p15:guide id="18" pos="4021">
          <p15:clr>
            <a:srgbClr val="F26B43"/>
          </p15:clr>
        </p15:guide>
        <p15:guide id="19" pos="3976">
          <p15:clr>
            <a:srgbClr val="F26B43"/>
          </p15:clr>
        </p15:guide>
        <p15:guide id="20" pos="6108">
          <p15:clr>
            <a:srgbClr val="F26B43"/>
          </p15:clr>
        </p15:guide>
        <p15:guide id="21" orient="horz" pos="1049">
          <p15:clr>
            <a:srgbClr val="F26B43"/>
          </p15:clr>
        </p15:guide>
        <p15:guide id="22" orient="horz" pos="641">
          <p15:clr>
            <a:srgbClr val="F26B43"/>
          </p15:clr>
        </p15:guide>
        <p15:guide id="23" orient="horz" pos="288">
          <p15:clr>
            <a:srgbClr val="F26B43"/>
          </p15:clr>
        </p15:guide>
        <p15:guide id="24" pos="2366">
          <p15:clr>
            <a:srgbClr val="F26B43"/>
          </p15:clr>
        </p15:guide>
        <p15:guide id="25" pos="558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48962"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2119" y="1589"/>
                        <a:ext cx="2116" cy="1587"/>
                      </a:xfrm>
                      <a:prstGeom prst="rect">
                        <a:avLst/>
                      </a:prstGeom>
                    </p:spPr>
                  </p:pic>
                </p:oleObj>
              </mc:Fallback>
            </mc:AlternateContent>
          </a:graphicData>
        </a:graphic>
      </p:graphicFrame>
      <p:sp>
        <p:nvSpPr>
          <p:cNvPr id="5" name="Rectangle 4" hidden="1"/>
          <p:cNvSpPr/>
          <p:nvPr userDrawn="1">
            <p:custDataLst>
              <p:tags r:id="rId7"/>
            </p:custDataLst>
          </p:nvPr>
        </p:nvSpPr>
        <p:spPr bwMode="gray">
          <a:xfrm>
            <a:off x="0" y="0"/>
            <a:ext cx="158750" cy="158750"/>
          </a:xfrm>
          <a:prstGeom prst="rect">
            <a:avLst/>
          </a:prstGeom>
          <a:solidFill>
            <a:schemeClr val="accent3"/>
          </a:solidFill>
          <a:ln w="19050" algn="ctr">
            <a:solidFill>
              <a:schemeClr val="accent3"/>
            </a:solidFill>
            <a:miter lim="800000"/>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Font typeface="Wingdings 2" pitchFamily="18" charset="2"/>
              <a:buNone/>
            </a:pPr>
            <a:endParaRPr lang="en-GB" sz="2000" b="0" i="0" baseline="0" noProof="0" dirty="0">
              <a:solidFill>
                <a:schemeClr val="bg1"/>
              </a:solidFill>
              <a:latin typeface="DIN Pro Medium" panose="020B0604020101020102" pitchFamily="34" charset="0"/>
              <a:ea typeface="+mj-ea"/>
              <a:cs typeface="DIN Pro Medium" panose="020B0604020101020102" pitchFamily="34" charset="0"/>
              <a:sym typeface="DIN Pro Medium" panose="020B0604020101020102" pitchFamily="34" charset="0"/>
            </a:endParaRPr>
          </a:p>
        </p:txBody>
      </p:sp>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GB" noProof="0" dirty="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12" name="TextBox 11"/>
          <p:cNvSpPr txBox="1"/>
          <p:nvPr userDrawn="1"/>
        </p:nvSpPr>
        <p:spPr>
          <a:xfrm>
            <a:off x="11410953" y="6665682"/>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3016640312"/>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Lst>
  <p:transition>
    <p:fade/>
  </p:transition>
  <p:hf sldNum="0" hdr="0" ftr="0" dt="0"/>
  <p:txStyles>
    <p:titleStyle>
      <a:lvl1pPr algn="l" defTabSz="1219170" rtl="0" eaLnBrk="1" latinLnBrk="0" hangingPunct="1">
        <a:spcBef>
          <a:spcPct val="0"/>
        </a:spcBef>
        <a:buNone/>
        <a:defRPr sz="2000" kern="1200">
          <a:solidFill>
            <a:schemeClr val="tx2"/>
          </a:solidFill>
          <a:latin typeface="DIN Pro Medium" panose="020B0604020101020102" pitchFamily="34" charset="0"/>
          <a:ea typeface="+mj-ea"/>
          <a:cs typeface="DIN Pro Medium" panose="020B0604020101020102" pitchFamily="34" charset="0"/>
        </a:defRPr>
      </a:lvl1pPr>
    </p:titleStyle>
    <p:bodyStyle>
      <a:lvl1pPr marL="0" indent="0" algn="l" defTabSz="1219170" rtl="0" eaLnBrk="1" latinLnBrk="0" hangingPunct="1">
        <a:spcBef>
          <a:spcPts val="0"/>
        </a:spcBef>
        <a:spcAft>
          <a:spcPts val="1333"/>
        </a:spcAft>
        <a:buClrTx/>
        <a:buSzPct val="100000"/>
        <a:buFont typeface="Arial" panose="020B0604020202020204" pitchFamily="34" charset="0"/>
        <a:buChar char="​"/>
        <a:defRPr sz="1200" b="0" kern="1200">
          <a:solidFill>
            <a:schemeClr val="tx1"/>
          </a:solidFill>
          <a:latin typeface="DIN Pro Light" panose="020B0504020101010102" pitchFamily="34" charset="0"/>
          <a:ea typeface="+mn-ea"/>
          <a:cs typeface="DIN Pro Light" panose="020B0504020101010102" pitchFamily="34" charset="0"/>
        </a:defRPr>
      </a:lvl1pPr>
      <a:lvl2pPr marL="0" indent="0" algn="l" defTabSz="1219170" rtl="0" eaLnBrk="1" latinLnBrk="0" hangingPunct="1">
        <a:spcBef>
          <a:spcPts val="0"/>
        </a:spcBef>
        <a:spcAft>
          <a:spcPts val="1333"/>
        </a:spcAft>
        <a:buClrTx/>
        <a:buSzPct val="100000"/>
        <a:buFont typeface="Arial" panose="020B0604020202020204" pitchFamily="34" charset="0"/>
        <a:buChar char="​"/>
        <a:defRPr lang="en-US" sz="1200" b="1" kern="1200" dirty="0">
          <a:solidFill>
            <a:schemeClr val="tx1"/>
          </a:solidFill>
          <a:latin typeface="DIN Pro Light" panose="020B0504020101010102" pitchFamily="34" charset="0"/>
          <a:ea typeface="+mn-ea"/>
          <a:cs typeface="DIN Pro Light" panose="020B0504020101010102" pitchFamily="34" charset="0"/>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a:solidFill>
            <a:schemeClr val="tx1"/>
          </a:solidFill>
          <a:latin typeface="DIN Pro Light" panose="020B0504020101010102" pitchFamily="34" charset="0"/>
          <a:ea typeface="+mn-ea"/>
          <a:cs typeface="DIN Pro Light" panose="020B0504020101010102" pitchFamily="34" charset="0"/>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a:solidFill>
            <a:schemeClr val="tx1"/>
          </a:solidFill>
          <a:latin typeface="DIN Pro Light" panose="020B0504020101010102" pitchFamily="34" charset="0"/>
          <a:ea typeface="+mn-ea"/>
          <a:cs typeface="DIN Pro Light" panose="020B0504020101010102" pitchFamily="34" charset="0"/>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a:solidFill>
            <a:schemeClr val="tx1"/>
          </a:solidFill>
          <a:latin typeface="DIN Pro Light" panose="020B0504020101010102" pitchFamily="34" charset="0"/>
          <a:ea typeface="+mn-ea"/>
          <a:cs typeface="DIN Pro Light" panose="020B0504020101010102" pitchFamily="34" charset="0"/>
        </a:defRPr>
      </a:lvl5pPr>
      <a:lvl6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2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852033"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2119" y="1589"/>
                        <a:ext cx="2116" cy="1587"/>
                      </a:xfrm>
                      <a:prstGeom prst="rect">
                        <a:avLst/>
                      </a:prstGeom>
                    </p:spPr>
                  </p:pic>
                </p:oleObj>
              </mc:Fallback>
            </mc:AlternateContent>
          </a:graphicData>
        </a:graphic>
      </p:graphicFrame>
      <p:sp>
        <p:nvSpPr>
          <p:cNvPr id="5" name="Rectangle 4" hidden="1"/>
          <p:cNvSpPr/>
          <p:nvPr userDrawn="1">
            <p:custDataLst>
              <p:tags r:id="rId8"/>
            </p:custDataLst>
          </p:nvPr>
        </p:nvSpPr>
        <p:spPr bwMode="gray">
          <a:xfrm>
            <a:off x="0" y="0"/>
            <a:ext cx="158750" cy="158750"/>
          </a:xfrm>
          <a:prstGeom prst="rect">
            <a:avLst/>
          </a:prstGeom>
          <a:solidFill>
            <a:schemeClr val="accent3"/>
          </a:solidFill>
          <a:ln w="19050" algn="ctr">
            <a:solidFill>
              <a:schemeClr val="accent3"/>
            </a:solidFill>
            <a:miter lim="800000"/>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Font typeface="Wingdings 2" pitchFamily="18" charset="2"/>
              <a:buNone/>
            </a:pPr>
            <a:endParaRPr lang="en-GB" sz="2000" b="0" i="0" baseline="0" noProof="0" dirty="0">
              <a:solidFill>
                <a:schemeClr val="bg1"/>
              </a:solidFill>
              <a:latin typeface="DIN Pro Medium" panose="020B0604020101020102" pitchFamily="34" charset="0"/>
              <a:ea typeface="+mj-ea"/>
              <a:cs typeface="DIN Pro Medium" panose="020B0604020101020102" pitchFamily="34" charset="0"/>
              <a:sym typeface="DIN Pro Medium" panose="020B0604020101020102" pitchFamily="34" charset="0"/>
            </a:endParaRPr>
          </a:p>
        </p:txBody>
      </p:sp>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GB" noProof="0" dirty="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GB" noProof="0"/>
              <a:t>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noProof="0" dirty="0"/>
          </a:p>
        </p:txBody>
      </p:sp>
      <p:sp>
        <p:nvSpPr>
          <p:cNvPr id="12" name="TextBox 11"/>
          <p:cNvSpPr txBox="1"/>
          <p:nvPr userDrawn="1"/>
        </p:nvSpPr>
        <p:spPr>
          <a:xfrm>
            <a:off x="11410953" y="6665682"/>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GB" sz="650" noProof="0">
                <a:solidFill>
                  <a:schemeClr val="tx1"/>
                </a:solidFill>
              </a:rPr>
              <a:pPr marL="0" indent="0" algn="r">
                <a:spcBef>
                  <a:spcPts val="800"/>
                </a:spcBef>
                <a:buSzPct val="100000"/>
                <a:buFont typeface="Arial"/>
                <a:buNone/>
              </a:pPr>
              <a:t>‹#›</a:t>
            </a:fld>
            <a:endParaRPr lang="en-GB" sz="650" noProof="0" dirty="0">
              <a:solidFill>
                <a:schemeClr val="tx1"/>
              </a:solidFill>
            </a:endParaRPr>
          </a:p>
        </p:txBody>
      </p:sp>
    </p:spTree>
    <p:extLst>
      <p:ext uri="{BB962C8B-B14F-4D97-AF65-F5344CB8AC3E}">
        <p14:creationId xmlns:p14="http://schemas.microsoft.com/office/powerpoint/2010/main" val="4266205804"/>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Lst>
  <p:transition>
    <p:fade/>
  </p:transition>
  <p:hf sldNum="0" hdr="0" dt="0"/>
  <p:txStyles>
    <p:titleStyle>
      <a:lvl1pPr algn="l" defTabSz="1219170" rtl="0" eaLnBrk="1" latinLnBrk="0" hangingPunct="1">
        <a:spcBef>
          <a:spcPct val="0"/>
        </a:spcBef>
        <a:buNone/>
        <a:defRPr sz="2000" kern="1200">
          <a:solidFill>
            <a:schemeClr val="tx2"/>
          </a:solidFill>
          <a:latin typeface="DIN Pro Medium" panose="020B0604020101020102" pitchFamily="34" charset="0"/>
          <a:ea typeface="+mj-ea"/>
          <a:cs typeface="DIN Pro Medium" panose="020B0604020101020102" pitchFamily="34" charset="0"/>
        </a:defRPr>
      </a:lvl1pPr>
    </p:titleStyle>
    <p:bodyStyle>
      <a:lvl1pPr marL="0" indent="0" algn="l" defTabSz="1219170" rtl="0" eaLnBrk="1" latinLnBrk="0" hangingPunct="1">
        <a:spcBef>
          <a:spcPts val="0"/>
        </a:spcBef>
        <a:spcAft>
          <a:spcPts val="1333"/>
        </a:spcAft>
        <a:buClrTx/>
        <a:buSzPct val="100000"/>
        <a:buFont typeface="Arial" panose="020B0604020202020204" pitchFamily="34" charset="0"/>
        <a:buChar char="​"/>
        <a:defRPr sz="1200" b="0" kern="1200">
          <a:solidFill>
            <a:schemeClr val="tx1"/>
          </a:solidFill>
          <a:latin typeface="DIN Pro Light" panose="020B0504020101010102" pitchFamily="34" charset="0"/>
          <a:ea typeface="+mn-ea"/>
          <a:cs typeface="DIN Pro Light" panose="020B0504020101010102" pitchFamily="34" charset="0"/>
        </a:defRPr>
      </a:lvl1pPr>
      <a:lvl2pPr marL="0" indent="0" algn="l" defTabSz="1219170" rtl="0" eaLnBrk="1" latinLnBrk="0" hangingPunct="1">
        <a:spcBef>
          <a:spcPts val="0"/>
        </a:spcBef>
        <a:spcAft>
          <a:spcPts val="1333"/>
        </a:spcAft>
        <a:buClrTx/>
        <a:buSzPct val="100000"/>
        <a:buFont typeface="Arial" panose="020B0604020202020204" pitchFamily="34" charset="0"/>
        <a:buChar char="​"/>
        <a:defRPr lang="en-US" sz="1200" b="1" kern="1200" dirty="0">
          <a:solidFill>
            <a:schemeClr val="tx1"/>
          </a:solidFill>
          <a:latin typeface="DIN Pro Light" panose="020B0504020101010102" pitchFamily="34" charset="0"/>
          <a:ea typeface="+mn-ea"/>
          <a:cs typeface="DIN Pro Light" panose="020B0504020101010102" pitchFamily="34" charset="0"/>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a:solidFill>
            <a:schemeClr val="tx1"/>
          </a:solidFill>
          <a:latin typeface="DIN Pro Light" panose="020B0504020101010102" pitchFamily="34" charset="0"/>
          <a:ea typeface="+mn-ea"/>
          <a:cs typeface="DIN Pro Light" panose="020B0504020101010102" pitchFamily="34" charset="0"/>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a:solidFill>
            <a:schemeClr val="tx1"/>
          </a:solidFill>
          <a:latin typeface="DIN Pro Light" panose="020B0504020101010102" pitchFamily="34" charset="0"/>
          <a:ea typeface="+mn-ea"/>
          <a:cs typeface="DIN Pro Light" panose="020B0504020101010102" pitchFamily="34" charset="0"/>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a:solidFill>
            <a:schemeClr val="tx1"/>
          </a:solidFill>
          <a:latin typeface="DIN Pro Light" panose="020B0504020101010102" pitchFamily="34" charset="0"/>
          <a:ea typeface="+mn-ea"/>
          <a:cs typeface="DIN Pro Light" panose="020B0504020101010102" pitchFamily="34" charset="0"/>
        </a:defRPr>
      </a:lvl5pPr>
      <a:lvl6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2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98.xml"/><Relationship Id="rId7" Type="http://schemas.openxmlformats.org/officeDocument/2006/relationships/image" Target="../media/image7.png"/><Relationship Id="rId2" Type="http://schemas.openxmlformats.org/officeDocument/2006/relationships/tags" Target="../tags/tag116.xml"/><Relationship Id="rId1" Type="http://schemas.openxmlformats.org/officeDocument/2006/relationships/vmlDrawing" Target="../drawings/vmlDrawing113.vml"/><Relationship Id="rId6" Type="http://schemas.openxmlformats.org/officeDocument/2006/relationships/image" Target="../media/image2.emf"/><Relationship Id="rId5" Type="http://schemas.openxmlformats.org/officeDocument/2006/relationships/oleObject" Target="../embeddings/oleObject11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20.xml"/><Relationship Id="rId7" Type="http://schemas.openxmlformats.org/officeDocument/2006/relationships/image" Target="../media/image12.png"/><Relationship Id="rId2" Type="http://schemas.openxmlformats.org/officeDocument/2006/relationships/tags" Target="../tags/tag119.xml"/><Relationship Id="rId1" Type="http://schemas.openxmlformats.org/officeDocument/2006/relationships/vmlDrawing" Target="../drawings/vmlDrawing115.vml"/><Relationship Id="rId6" Type="http://schemas.openxmlformats.org/officeDocument/2006/relationships/image" Target="../media/image4.emf"/><Relationship Id="rId5" Type="http://schemas.openxmlformats.org/officeDocument/2006/relationships/oleObject" Target="../embeddings/oleObject115.bin"/><Relationship Id="rId4" Type="http://schemas.openxmlformats.org/officeDocument/2006/relationships/slideLayout" Target="../slideLayouts/slideLayout13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2.xml"/><Relationship Id="rId7" Type="http://schemas.openxmlformats.org/officeDocument/2006/relationships/image" Target="../media/image4.emf"/><Relationship Id="rId2" Type="http://schemas.openxmlformats.org/officeDocument/2006/relationships/tags" Target="../tags/tag121.xml"/><Relationship Id="rId1" Type="http://schemas.openxmlformats.org/officeDocument/2006/relationships/vmlDrawing" Target="../drawings/vmlDrawing116.vml"/><Relationship Id="rId6" Type="http://schemas.openxmlformats.org/officeDocument/2006/relationships/oleObject" Target="../embeddings/oleObject116.bin"/><Relationship Id="rId5" Type="http://schemas.openxmlformats.org/officeDocument/2006/relationships/notesSlide" Target="../notesSlides/notesSlide9.xml"/><Relationship Id="rId10" Type="http://schemas.openxmlformats.org/officeDocument/2006/relationships/image" Target="../media/image14.png"/><Relationship Id="rId4" Type="http://schemas.openxmlformats.org/officeDocument/2006/relationships/slideLayout" Target="../slideLayouts/slideLayout269.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4.xml"/><Relationship Id="rId7" Type="http://schemas.openxmlformats.org/officeDocument/2006/relationships/image" Target="../media/image4.emf"/><Relationship Id="rId2" Type="http://schemas.openxmlformats.org/officeDocument/2006/relationships/tags" Target="../tags/tag123.xml"/><Relationship Id="rId1" Type="http://schemas.openxmlformats.org/officeDocument/2006/relationships/vmlDrawing" Target="../drawings/vmlDrawing117.vml"/><Relationship Id="rId6" Type="http://schemas.openxmlformats.org/officeDocument/2006/relationships/oleObject" Target="../embeddings/oleObject116.bin"/><Relationship Id="rId5" Type="http://schemas.openxmlformats.org/officeDocument/2006/relationships/notesSlide" Target="../notesSlides/notesSlide10.xml"/><Relationship Id="rId10" Type="http://schemas.openxmlformats.org/officeDocument/2006/relationships/image" Target="../media/image14.png"/><Relationship Id="rId4" Type="http://schemas.openxmlformats.org/officeDocument/2006/relationships/slideLayout" Target="../slideLayouts/slideLayout269.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6.xml"/><Relationship Id="rId7" Type="http://schemas.openxmlformats.org/officeDocument/2006/relationships/image" Target="../media/image4.emf"/><Relationship Id="rId2" Type="http://schemas.openxmlformats.org/officeDocument/2006/relationships/tags" Target="../tags/tag125.xml"/><Relationship Id="rId1" Type="http://schemas.openxmlformats.org/officeDocument/2006/relationships/vmlDrawing" Target="../drawings/vmlDrawing118.vml"/><Relationship Id="rId6" Type="http://schemas.openxmlformats.org/officeDocument/2006/relationships/oleObject" Target="../embeddings/oleObject117.bin"/><Relationship Id="rId5" Type="http://schemas.openxmlformats.org/officeDocument/2006/relationships/notesSlide" Target="../notesSlides/notesSlide11.xml"/><Relationship Id="rId10" Type="http://schemas.openxmlformats.org/officeDocument/2006/relationships/image" Target="../media/image14.png"/><Relationship Id="rId4" Type="http://schemas.openxmlformats.org/officeDocument/2006/relationships/slideLayout" Target="../slideLayouts/slideLayout269.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14.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28.xml"/><Relationship Id="rId7" Type="http://schemas.openxmlformats.org/officeDocument/2006/relationships/image" Target="../media/image4.emf"/><Relationship Id="rId2" Type="http://schemas.openxmlformats.org/officeDocument/2006/relationships/tags" Target="../tags/tag127.xml"/><Relationship Id="rId1" Type="http://schemas.openxmlformats.org/officeDocument/2006/relationships/vmlDrawing" Target="../drawings/vmlDrawing119.vml"/><Relationship Id="rId6" Type="http://schemas.openxmlformats.org/officeDocument/2006/relationships/oleObject" Target="../embeddings/oleObject118.bin"/><Relationship Id="rId5" Type="http://schemas.openxmlformats.org/officeDocument/2006/relationships/notesSlide" Target="../notesSlides/notesSlide13.xml"/><Relationship Id="rId4" Type="http://schemas.openxmlformats.org/officeDocument/2006/relationships/slideLayout" Target="../slideLayouts/slideLayout133.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1.xml"/><Relationship Id="rId5" Type="http://schemas.openxmlformats.org/officeDocument/2006/relationships/image" Target="../media/image8.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2.png"/><Relationship Id="rId2" Type="http://schemas.openxmlformats.org/officeDocument/2006/relationships/tags" Target="../tags/tag129.xml"/><Relationship Id="rId1" Type="http://schemas.openxmlformats.org/officeDocument/2006/relationships/vmlDrawing" Target="../drawings/vmlDrawing120.vml"/><Relationship Id="rId6" Type="http://schemas.openxmlformats.org/officeDocument/2006/relationships/image" Target="../media/image4.emf"/><Relationship Id="rId5" Type="http://schemas.openxmlformats.org/officeDocument/2006/relationships/oleObject" Target="../embeddings/oleObject119.bin"/><Relationship Id="rId4" Type="http://schemas.openxmlformats.org/officeDocument/2006/relationships/slideLayout" Target="../slideLayouts/slideLayout26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2.xml"/><Relationship Id="rId4" Type="http://schemas.openxmlformats.org/officeDocument/2006/relationships/hyperlink" Target="http://www.deloitte.com/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12.png"/><Relationship Id="rId2" Type="http://schemas.openxmlformats.org/officeDocument/2006/relationships/tags" Target="../tags/tag117.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932" name="think-cell Slide" r:id="rId5" imgW="470" imgH="469" progId="TCLayout.ActiveDocument.1">
                  <p:embed/>
                </p:oleObj>
              </mc:Choice>
              <mc:Fallback>
                <p:oleObj name="think-cell Slide" r:id="rId5" imgW="470" imgH="469"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Text Placeholder 9"/>
          <p:cNvSpPr>
            <a:spLocks noGrp="1"/>
          </p:cNvSpPr>
          <p:nvPr>
            <p:ph type="body" sz="quarter" idx="10"/>
          </p:nvPr>
        </p:nvSpPr>
        <p:spPr>
          <a:xfrm>
            <a:off x="475325" y="6301155"/>
            <a:ext cx="5594349" cy="298451"/>
          </a:xfrm>
        </p:spPr>
        <p:txBody>
          <a:bodyPr/>
          <a:lstStyle/>
          <a:p>
            <a:r>
              <a:rPr lang="en-US" dirty="0"/>
              <a:t>© Deloitte &amp; Touche Middle East Ltd. – All rights reserved</a:t>
            </a:r>
            <a:r>
              <a:rPr lang="en-US" dirty="0" smtClean="0"/>
              <a:t>.</a:t>
            </a:r>
            <a:endParaRPr lang="en-US" dirty="0"/>
          </a:p>
        </p:txBody>
      </p:sp>
      <p:sp>
        <p:nvSpPr>
          <p:cNvPr id="4" name="Subtitle 3"/>
          <p:cNvSpPr>
            <a:spLocks noGrp="1"/>
          </p:cNvSpPr>
          <p:nvPr>
            <p:ph type="subTitle" idx="1"/>
          </p:nvPr>
        </p:nvSpPr>
        <p:spPr>
          <a:xfrm>
            <a:off x="475325" y="4907156"/>
            <a:ext cx="4903499" cy="1260210"/>
          </a:xfrm>
        </p:spPr>
        <p:txBody>
          <a:bodyPr/>
          <a:lstStyle/>
          <a:p>
            <a:pPr>
              <a:spcBef>
                <a:spcPts val="300"/>
              </a:spcBef>
              <a:spcAft>
                <a:spcPts val="300"/>
              </a:spcAft>
            </a:pPr>
            <a:r>
              <a:rPr lang="en-US" sz="1200" b="0" dirty="0" smtClean="0"/>
              <a:t>Ali Hashmi</a:t>
            </a:r>
          </a:p>
          <a:p>
            <a:pPr>
              <a:spcBef>
                <a:spcPts val="300"/>
              </a:spcBef>
              <a:spcAft>
                <a:spcPts val="300"/>
              </a:spcAft>
            </a:pPr>
            <a:r>
              <a:rPr lang="en-US" sz="1200" b="0" dirty="0"/>
              <a:t>Director Technology</a:t>
            </a:r>
          </a:p>
          <a:p>
            <a:pPr>
              <a:spcBef>
                <a:spcPts val="300"/>
              </a:spcBef>
              <a:spcAft>
                <a:spcPts val="300"/>
              </a:spcAft>
            </a:pPr>
            <a:r>
              <a:rPr lang="en-US" sz="1200" b="0" dirty="0"/>
              <a:t>Artificial Intelligence Lead Middle East </a:t>
            </a:r>
            <a:endParaRPr lang="en-US" sz="1200" b="0" dirty="0" smtClean="0"/>
          </a:p>
        </p:txBody>
      </p:sp>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258435" y="5689819"/>
            <a:ext cx="2601518" cy="875551"/>
          </a:xfrm>
          <a:prstGeom prst="rect">
            <a:avLst/>
          </a:prstGeom>
        </p:spPr>
      </p:pic>
      <p:sp>
        <p:nvSpPr>
          <p:cNvPr id="5" name="Rectangle 4"/>
          <p:cNvSpPr/>
          <p:nvPr/>
        </p:nvSpPr>
        <p:spPr bwMode="gray">
          <a:xfrm>
            <a:off x="8635452" y="6430809"/>
            <a:ext cx="2811439" cy="311185"/>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smtClean="0">
              <a:ln>
                <a:noFill/>
              </a:ln>
              <a:solidFill>
                <a:prstClr val="white"/>
              </a:solidFill>
              <a:effectLst/>
              <a:uLnTx/>
              <a:uFillTx/>
              <a:latin typeface="Open Sans Light"/>
              <a:ea typeface="+mn-ea"/>
              <a:cs typeface="+mn-cs"/>
            </a:endParaRPr>
          </a:p>
        </p:txBody>
      </p:sp>
      <p:sp>
        <p:nvSpPr>
          <p:cNvPr id="9" name="Rectangle 8"/>
          <p:cNvSpPr/>
          <p:nvPr/>
        </p:nvSpPr>
        <p:spPr bwMode="gray">
          <a:xfrm>
            <a:off x="348866" y="6485400"/>
            <a:ext cx="2811439" cy="311185"/>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smtClean="0">
              <a:ln>
                <a:noFill/>
              </a:ln>
              <a:solidFill>
                <a:prstClr val="white"/>
              </a:solidFill>
              <a:effectLst/>
              <a:uLnTx/>
              <a:uFillTx/>
              <a:latin typeface="Open Sans Light"/>
              <a:ea typeface="+mn-ea"/>
              <a:cs typeface="+mn-cs"/>
            </a:endParaRPr>
          </a:p>
        </p:txBody>
      </p:sp>
      <p:pic>
        <p:nvPicPr>
          <p:cNvPr id="6" name="Picture 5"/>
          <p:cNvPicPr>
            <a:picLocks noChangeAspect="1"/>
          </p:cNvPicPr>
          <p:nvPr/>
        </p:nvPicPr>
        <p:blipFill>
          <a:blip r:embed="rId8"/>
          <a:stretch>
            <a:fillRect/>
          </a:stretch>
        </p:blipFill>
        <p:spPr>
          <a:xfrm>
            <a:off x="3423506" y="4861701"/>
            <a:ext cx="5705399" cy="1996299"/>
          </a:xfrm>
          <a:prstGeom prst="rect">
            <a:avLst/>
          </a:prstGeom>
        </p:spPr>
      </p:pic>
      <p:sp>
        <p:nvSpPr>
          <p:cNvPr id="11" name="Rectangle 10"/>
          <p:cNvSpPr/>
          <p:nvPr/>
        </p:nvSpPr>
        <p:spPr>
          <a:xfrm>
            <a:off x="281047" y="2788215"/>
            <a:ext cx="6096000" cy="830997"/>
          </a:xfrm>
          <a:prstGeom prst="rect">
            <a:avLst/>
          </a:prstGeom>
        </p:spPr>
        <p:txBody>
          <a:bodyPr>
            <a:spAutoFit/>
          </a:bodyPr>
          <a:lstStyle/>
          <a:p>
            <a:r>
              <a:rPr lang="en-US" b="1" dirty="0">
                <a:solidFill>
                  <a:srgbClr val="4E4E4F"/>
                </a:solidFill>
                <a:latin typeface="helveticaB"/>
              </a:rPr>
              <a:t>Challenges and Emerging Solutions in Implementing Blockchain</a:t>
            </a:r>
            <a:endParaRPr lang="en-US" b="1" i="0" dirty="0">
              <a:solidFill>
                <a:srgbClr val="4E4E4F"/>
              </a:solidFill>
              <a:effectLst/>
              <a:latin typeface="helveticaB"/>
            </a:endParaRPr>
          </a:p>
        </p:txBody>
      </p:sp>
    </p:spTree>
    <p:extLst>
      <p:ext uri="{BB962C8B-B14F-4D97-AF65-F5344CB8AC3E}">
        <p14:creationId xmlns:p14="http://schemas.microsoft.com/office/powerpoint/2010/main" val="36160401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2493"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algn="ctr">
              <a:spcBef>
                <a:spcPct val="0"/>
              </a:spcBef>
              <a:spcAft>
                <a:spcPct val="0"/>
              </a:spcAft>
              <a:buFont typeface="Wingdings 2" pitchFamily="18" charset="2"/>
              <a:buNone/>
            </a:pPr>
            <a:endParaRPr lang="en-US" sz="2000" noProof="0" dirty="0" err="1">
              <a:solidFill>
                <a:schemeClr val="bg1"/>
              </a:solidFill>
              <a:latin typeface="DIN Pro Medium" panose="020B0604020101020102" pitchFamily="34" charset="0"/>
              <a:ea typeface="+mj-ea"/>
              <a:cs typeface="DIN Pro Medium" panose="020B0604020101020102" pitchFamily="34" charset="0"/>
              <a:sym typeface="DIN Pro Medium" panose="020B0604020101020102" pitchFamily="34" charset="0"/>
            </a:endParaRPr>
          </a:p>
        </p:txBody>
      </p:sp>
      <p:sp>
        <p:nvSpPr>
          <p:cNvPr id="2" name="Title 1"/>
          <p:cNvSpPr>
            <a:spLocks noGrp="1"/>
          </p:cNvSpPr>
          <p:nvPr>
            <p:ph type="title"/>
          </p:nvPr>
        </p:nvSpPr>
        <p:spPr/>
        <p:txBody>
          <a:bodyPr/>
          <a:lstStyle/>
          <a:p>
            <a:r>
              <a:rPr lang="en-US" b="1" dirty="0"/>
              <a:t>Blockchain consensus mechanisms</a:t>
            </a:r>
            <a:endParaRPr lang="en-IN" b="1" dirty="0"/>
          </a:p>
        </p:txBody>
      </p:sp>
      <p:sp>
        <p:nvSpPr>
          <p:cNvPr id="3" name="Text Placeholder 2"/>
          <p:cNvSpPr>
            <a:spLocks noGrp="1"/>
          </p:cNvSpPr>
          <p:nvPr>
            <p:ph type="body" sz="quarter" idx="13"/>
          </p:nvPr>
        </p:nvSpPr>
        <p:spPr/>
        <p:txBody>
          <a:bodyPr/>
          <a:lstStyle/>
          <a:p>
            <a:r>
              <a:rPr lang="en-US" dirty="0">
                <a:solidFill>
                  <a:schemeClr val="bg2">
                    <a:lumMod val="75000"/>
                  </a:schemeClr>
                </a:solidFill>
              </a:rPr>
              <a:t>The finality of each new block is agreed via a shared consensus mechanism</a:t>
            </a:r>
          </a:p>
          <a:p>
            <a:endParaRPr lang="en-US" dirty="0">
              <a:solidFill>
                <a:schemeClr val="bg2">
                  <a:lumMod val="75000"/>
                </a:schemeClr>
              </a:solidFill>
            </a:endParaRPr>
          </a:p>
          <a:p>
            <a:endParaRPr lang="en-IN" dirty="0">
              <a:solidFill>
                <a:schemeClr val="bg2">
                  <a:lumMod val="75000"/>
                </a:schemeClr>
              </a:solidFill>
            </a:endParaRPr>
          </a:p>
        </p:txBody>
      </p:sp>
      <p:sp>
        <p:nvSpPr>
          <p:cNvPr id="6" name="Rectangle 5"/>
          <p:cNvSpPr/>
          <p:nvPr/>
        </p:nvSpPr>
        <p:spPr>
          <a:xfrm>
            <a:off x="469900" y="1618276"/>
            <a:ext cx="11252200" cy="4663676"/>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endParaRPr>
          </a:p>
        </p:txBody>
      </p:sp>
      <p:sp>
        <p:nvSpPr>
          <p:cNvPr id="7" name="Rectangle 6"/>
          <p:cNvSpPr/>
          <p:nvPr/>
        </p:nvSpPr>
        <p:spPr>
          <a:xfrm>
            <a:off x="6127854" y="2050257"/>
            <a:ext cx="2659202" cy="4113151"/>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rPr>
              <a:t>PROOF OF AUTHORITY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1" u="none" strike="noStrike" kern="1200" cap="none" spc="300" normalizeH="0" baseline="0" noProof="0" dirty="0">
              <a:ln>
                <a:noFill/>
              </a:ln>
              <a:solidFill>
                <a:srgbClr val="000000"/>
              </a:solidFill>
              <a:effectLst/>
              <a:uLnTx/>
              <a:uFillTx/>
              <a:ea typeface="Open Sans Extrabold" charset="0"/>
              <a:cs typeface="Open Sans Extrabold"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1" u="none" strike="noStrike" kern="1200" cap="none" spc="300" normalizeH="0" baseline="0" noProof="0" dirty="0">
              <a:ln>
                <a:noFill/>
              </a:ln>
              <a:solidFill>
                <a:srgbClr val="000000"/>
              </a:solidFill>
              <a:effectLst/>
              <a:uLnTx/>
              <a:uFillTx/>
              <a:ea typeface="Open Sans Extrabold" charset="0"/>
              <a:cs typeface="Open Sans Extrabold" charset="0"/>
            </a:endParaRPr>
          </a:p>
        </p:txBody>
      </p:sp>
      <p:sp>
        <p:nvSpPr>
          <p:cNvPr id="8" name="Rectangle 7"/>
          <p:cNvSpPr/>
          <p:nvPr/>
        </p:nvSpPr>
        <p:spPr>
          <a:xfrm>
            <a:off x="8854065" y="2061103"/>
            <a:ext cx="2659202" cy="4113151"/>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lvl="0" algn="ctr" defTabSz="914400">
              <a:defRPr/>
            </a:pPr>
            <a:r>
              <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rPr>
              <a:t>PRACTICAL BYZANTINE FAULT </a:t>
            </a:r>
            <a:r>
              <a:rPr lang="en-US" sz="1400" b="1" spc="300" dirty="0">
                <a:solidFill>
                  <a:srgbClr val="000000"/>
                </a:solidFill>
                <a:ea typeface="Open Sans Extrabold" charset="0"/>
                <a:cs typeface="Open Sans Extrabold" charset="0"/>
              </a:rPr>
              <a:t>TOLERANCE</a:t>
            </a:r>
            <a:endPar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000000"/>
                </a:solidFill>
                <a:effectLst/>
                <a:uLnTx/>
                <a:uFillTx/>
                <a:ea typeface="Open Sans Extrabold" charset="0"/>
                <a:cs typeface="Open Sans Extrabold"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endParaRPr>
          </a:p>
        </p:txBody>
      </p:sp>
      <p:sp>
        <p:nvSpPr>
          <p:cNvPr id="9" name="Rectangle 8"/>
          <p:cNvSpPr/>
          <p:nvPr/>
        </p:nvSpPr>
        <p:spPr>
          <a:xfrm>
            <a:off x="3401644" y="2050257"/>
            <a:ext cx="2659202" cy="4113151"/>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rPr>
              <a:t>PROOF OF STAKE</a:t>
            </a:r>
            <a:endParaRPr kumimoji="0" lang="en-US" sz="1400" b="0" i="0" u="none" strike="noStrike" kern="1200" cap="none" spc="0" normalizeH="0" baseline="0" noProof="0" dirty="0">
              <a:ln>
                <a:noFill/>
              </a:ln>
              <a:solidFill>
                <a:srgbClr val="000000"/>
              </a:solidFill>
              <a:effectLst/>
              <a:uLnTx/>
              <a:uFillTx/>
              <a:ea typeface="Open Sans" charset="0"/>
              <a:cs typeface="Open Sans" charset="0"/>
            </a:endParaRPr>
          </a:p>
        </p:txBody>
      </p:sp>
      <p:sp>
        <p:nvSpPr>
          <p:cNvPr id="10" name="Rectangle 9"/>
          <p:cNvSpPr/>
          <p:nvPr/>
        </p:nvSpPr>
        <p:spPr>
          <a:xfrm>
            <a:off x="675434" y="2050257"/>
            <a:ext cx="2659202" cy="4113151"/>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rPr>
              <a:t>PROOF OF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charset="0"/>
              <a:cs typeface="Open Sans" charset="0"/>
            </a:endParaRPr>
          </a:p>
        </p:txBody>
      </p:sp>
      <p:sp>
        <p:nvSpPr>
          <p:cNvPr id="11" name="Rectangle 10"/>
          <p:cNvSpPr/>
          <p:nvPr/>
        </p:nvSpPr>
        <p:spPr>
          <a:xfrm>
            <a:off x="3592568" y="3037241"/>
            <a:ext cx="2277354" cy="253915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Open Sans Extrabold" charset="0"/>
                <a:cs typeface="Open Sans Extrabold" charset="0"/>
              </a:rPr>
              <a:t>Ethereum – 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rPr>
              <a:t>Staking a token(s) to perform correct mining in return for rewards from the network. If you forge a transaction, your tokens are taken away as a penalty </a:t>
            </a:r>
            <a:endParaRPr kumimoji="0" lang="en-IE" sz="1400" b="1" i="0" u="none" strike="noStrike" kern="1200" cap="none" spc="0" normalizeH="0" baseline="0" noProof="0" dirty="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000000"/>
              </a:solidFill>
              <a:effectLst/>
              <a:uLnTx/>
              <a:uFillTx/>
              <a:ea typeface="Open Sans Extrabold" charset="0"/>
              <a:cs typeface="Open Sans Extrabold" charset="0"/>
            </a:endParaRPr>
          </a:p>
        </p:txBody>
      </p:sp>
      <p:sp>
        <p:nvSpPr>
          <p:cNvPr id="12" name="Rectangle 11"/>
          <p:cNvSpPr/>
          <p:nvPr/>
        </p:nvSpPr>
        <p:spPr>
          <a:xfrm>
            <a:off x="866358" y="3037241"/>
            <a:ext cx="2277354"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Open Sans Extrabold" charset="0"/>
                <a:cs typeface="Open Sans Extrabold" charset="0"/>
              </a:rPr>
              <a:t>Bitcoin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Open Sans Extrabold" charset="0"/>
                <a:cs typeface="Open Sans Extrabold" charset="0"/>
              </a:rPr>
              <a:t>Ethereum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algn="ctr" defTabSz="1207147">
              <a:defRPr/>
            </a:pPr>
            <a:r>
              <a:rPr lang="en-IE" sz="1400" dirty="0">
                <a:solidFill>
                  <a:srgbClr val="000000"/>
                </a:solidFill>
                <a:ea typeface="Verdana" panose="020B0604030504040204" pitchFamily="34" charset="0"/>
                <a:cs typeface="Verdana" panose="020B0604030504040204" pitchFamily="34" charset="0"/>
              </a:rPr>
              <a:t>Perform a mathematical algorithm that is difficult to do, but easy to verify if correct</a:t>
            </a:r>
          </a:p>
          <a:p>
            <a:pPr algn="ctr" defTabSz="1207147">
              <a:defRPr/>
            </a:pPr>
            <a:endParaRPr lang="en-US" sz="1400" dirty="0">
              <a:solidFill>
                <a:srgbClr val="000000"/>
              </a:solidFill>
              <a:ea typeface="Verdana" panose="020B0604030504040204" pitchFamily="34" charset="0"/>
              <a:cs typeface="Verdana" panose="020B0604030504040204" pitchFamily="34" charset="0"/>
            </a:endParaRPr>
          </a:p>
        </p:txBody>
      </p:sp>
      <p:sp>
        <p:nvSpPr>
          <p:cNvPr id="13" name="Rectangle 12"/>
          <p:cNvSpPr/>
          <p:nvPr/>
        </p:nvSpPr>
        <p:spPr>
          <a:xfrm>
            <a:off x="9044989" y="3037241"/>
            <a:ext cx="2277354" cy="2031325"/>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Open Sans Extrabold" charset="0"/>
                <a:cs typeface="Open Sans Extrabold" charset="0"/>
              </a:rPr>
              <a:t>Hyperledger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ea typeface="Open Sans Extrabold" charset="0"/>
                <a:cs typeface="Open Sans Extrabold" charset="0"/>
              </a:rPr>
              <a:t>67% of the authorised validators/nodes </a:t>
            </a:r>
            <a:br>
              <a:rPr kumimoji="0" lang="en-IE" sz="1400" b="0" i="0" u="none" strike="noStrike" kern="1200" cap="none" spc="0" normalizeH="0" baseline="0" noProof="0" dirty="0">
                <a:ln>
                  <a:noFill/>
                </a:ln>
                <a:solidFill>
                  <a:srgbClr val="000000"/>
                </a:solidFill>
                <a:effectLst/>
                <a:uLnTx/>
                <a:uFillTx/>
                <a:ea typeface="Open Sans Extrabold" charset="0"/>
                <a:cs typeface="Open Sans Extrabold" charset="0"/>
              </a:rPr>
            </a:br>
            <a:r>
              <a:rPr kumimoji="0" lang="en-IE" sz="1400" b="0" i="0" u="none" strike="noStrike" kern="1200" cap="none" spc="0" normalizeH="0" baseline="0" noProof="0" dirty="0">
                <a:ln>
                  <a:noFill/>
                </a:ln>
                <a:solidFill>
                  <a:srgbClr val="000000"/>
                </a:solidFill>
                <a:effectLst/>
                <a:uLnTx/>
                <a:uFillTx/>
                <a:ea typeface="Open Sans Extrabold" charset="0"/>
                <a:cs typeface="Open Sans Extrabold" charset="0"/>
              </a:rPr>
              <a:t>must agree on the validity of a block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Open Sans Extrabold" charset="0"/>
              <a:cs typeface="Open Sans Extrabold" charset="0"/>
            </a:endParaRPr>
          </a:p>
        </p:txBody>
      </p:sp>
      <p:sp>
        <p:nvSpPr>
          <p:cNvPr id="14" name="Rectangle 13"/>
          <p:cNvSpPr/>
          <p:nvPr/>
        </p:nvSpPr>
        <p:spPr>
          <a:xfrm>
            <a:off x="6318778" y="3037241"/>
            <a:ext cx="2277354" cy="1661993"/>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ea typeface="Open Sans Extrabold" charset="0"/>
                <a:cs typeface="Open Sans Extrabold" charset="0"/>
              </a:rPr>
              <a:t>Ethereum – Distributed Only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ea typeface="Open Sans Extrabold" charset="0"/>
              <a:cs typeface="Open Sans Extrabold"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00"/>
                </a:solidFill>
                <a:effectLst/>
                <a:uLnTx/>
                <a:uFillTx/>
                <a:ea typeface="Open Sans Extrabold" charset="0"/>
                <a:cs typeface="Open Sans Extrabold" charset="0"/>
              </a:rPr>
              <a:t>Round-robin validation of blocks by authorised validators/nodes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ea typeface="Open Sans Extrabold" charset="0"/>
              <a:cs typeface="Open Sans Extrabold" charset="0"/>
            </a:endParaRPr>
          </a:p>
        </p:txBody>
      </p:sp>
      <p:pic>
        <p:nvPicPr>
          <p:cNvPr id="15" name="Picture 14"/>
          <p:cNvPicPr>
            <a:picLocks noChangeAspect="1"/>
          </p:cNvPicPr>
          <p:nvPr/>
        </p:nvPicPr>
        <p:blipFill rotWithShape="1">
          <a:blip r:embed="rId7"/>
          <a:srcRect r="90614"/>
          <a:stretch/>
        </p:blipFill>
        <p:spPr>
          <a:xfrm>
            <a:off x="11739037" y="1"/>
            <a:ext cx="452963" cy="6857999"/>
          </a:xfrm>
          <a:prstGeom prst="rect">
            <a:avLst/>
          </a:prstGeom>
        </p:spPr>
      </p:pic>
      <p:pic>
        <p:nvPicPr>
          <p:cNvPr id="16" name="Picture 15"/>
          <p:cNvPicPr>
            <a:picLocks noChangeAspect="1"/>
          </p:cNvPicPr>
          <p:nvPr/>
        </p:nvPicPr>
        <p:blipFill>
          <a:blip r:embed="rId8"/>
          <a:stretch>
            <a:fillRect/>
          </a:stretch>
        </p:blipFill>
        <p:spPr>
          <a:xfrm>
            <a:off x="9001125" y="-6989"/>
            <a:ext cx="3190875" cy="819150"/>
          </a:xfrm>
          <a:prstGeom prst="rect">
            <a:avLst/>
          </a:prstGeom>
        </p:spPr>
      </p:pic>
    </p:spTree>
    <p:extLst>
      <p:ext uri="{BB962C8B-B14F-4D97-AF65-F5344CB8AC3E}">
        <p14:creationId xmlns:p14="http://schemas.microsoft.com/office/powerpoint/2010/main" val="24445029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a:spLocks noGrp="1"/>
          </p:cNvSpPr>
          <p:nvPr>
            <p:ph type="title"/>
          </p:nvPr>
        </p:nvSpPr>
        <p:spPr>
          <a:xfrm>
            <a:off x="469900" y="402586"/>
            <a:ext cx="11252200" cy="698501"/>
          </a:xfrm>
        </p:spPr>
        <p:txBody>
          <a:bodyPr/>
          <a:lstStyle/>
          <a:p>
            <a:r>
              <a:rPr lang="en-US" b="1" dirty="0" smtClean="0">
                <a:solidFill>
                  <a:schemeClr val="tx1"/>
                </a:solidFill>
              </a:rPr>
              <a:t>High level blockchain public decentralized architecture</a:t>
            </a:r>
            <a:endParaRPr lang="en-US" b="1" dirty="0">
              <a:solidFill>
                <a:schemeClr val="tx1"/>
              </a:solidFill>
            </a:endParaRPr>
          </a:p>
        </p:txBody>
      </p:sp>
      <p:sp>
        <p:nvSpPr>
          <p:cNvPr id="9" name="Text Placeholder 8"/>
          <p:cNvSpPr>
            <a:spLocks noGrp="1"/>
          </p:cNvSpPr>
          <p:nvPr>
            <p:ph type="body" sz="quarter" idx="13"/>
          </p:nvPr>
        </p:nvSpPr>
        <p:spPr/>
        <p:txBody>
          <a:bodyPr/>
          <a:lstStyle/>
          <a:p>
            <a:r>
              <a:rPr lang="en-US" dirty="0">
                <a:solidFill>
                  <a:schemeClr val="bg2">
                    <a:lumMod val="75000"/>
                  </a:schemeClr>
                </a:solidFill>
              </a:rPr>
              <a:t>Completely open in terms of access and authority</a:t>
            </a: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5109"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marL="0" marR="0" lvl="0" indent="0" algn="ctr" defTabSz="1219170" rtl="0" eaLnBrk="1" fontAlgn="auto" latinLnBrk="0" hangingPunct="1">
              <a:lnSpc>
                <a:spcPct val="100000"/>
              </a:lnSpc>
              <a:spcBef>
                <a:spcPct val="0"/>
              </a:spcBef>
              <a:spcAft>
                <a:spcPct val="0"/>
              </a:spcAft>
              <a:buClrTx/>
              <a:buSzTx/>
              <a:buFont typeface="Wingdings 2" pitchFamily="18" charset="2"/>
              <a:buNone/>
              <a:tabLst/>
              <a:defRPr/>
            </a:pPr>
            <a:endParaRPr kumimoji="0" lang="en-US" sz="2000" b="0" i="0" u="none" strike="noStrike" kern="1200" cap="none" spc="0" normalizeH="0" baseline="0" noProof="0" dirty="0" err="1">
              <a:ln>
                <a:noFill/>
              </a:ln>
              <a:solidFill>
                <a:srgbClr val="FFFFFF"/>
              </a:solidFill>
              <a:effectLst/>
              <a:uLnTx/>
              <a:uFillTx/>
              <a:latin typeface="DIN Pro Medium" panose="020B0604020101020102" pitchFamily="34" charset="0"/>
              <a:ea typeface="+mn-ea"/>
              <a:cs typeface="DIN Pro Medium" panose="020B0604020101020102" pitchFamily="34" charset="0"/>
              <a:sym typeface="DIN Pro Medium" panose="020B0604020101020102" pitchFamily="34" charset="0"/>
            </a:endParaRPr>
          </a:p>
        </p:txBody>
      </p:sp>
      <p:sp>
        <p:nvSpPr>
          <p:cNvPr id="55" name="Rectangle 54">
            <a:extLst>
              <a:ext uri="{FF2B5EF4-FFF2-40B4-BE49-F238E27FC236}">
                <a16:creationId xmlns:a16="http://schemas.microsoft.com/office/drawing/2014/main" id="{0964A24D-559C-5543-99E8-B703EE5E5B7D}"/>
              </a:ext>
            </a:extLst>
          </p:cNvPr>
          <p:cNvSpPr/>
          <p:nvPr/>
        </p:nvSpPr>
        <p:spPr>
          <a:xfrm>
            <a:off x="2496066" y="1252542"/>
            <a:ext cx="2574176" cy="1243458"/>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56" name="Rectangle 55">
            <a:extLst>
              <a:ext uri="{FF2B5EF4-FFF2-40B4-BE49-F238E27FC236}">
                <a16:creationId xmlns:a16="http://schemas.microsoft.com/office/drawing/2014/main" id="{1173099E-B622-9E48-A9E1-78D67E03F59B}"/>
              </a:ext>
            </a:extLst>
          </p:cNvPr>
          <p:cNvSpPr/>
          <p:nvPr/>
        </p:nvSpPr>
        <p:spPr>
          <a:xfrm>
            <a:off x="5257800" y="1252540"/>
            <a:ext cx="6114014" cy="4067539"/>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Public Blockchain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(Nodes can be Cloud-based)</a:t>
            </a:r>
          </a:p>
        </p:txBody>
      </p:sp>
      <p:grpSp>
        <p:nvGrpSpPr>
          <p:cNvPr id="57" name="Group 56">
            <a:extLst>
              <a:ext uri="{FF2B5EF4-FFF2-40B4-BE49-F238E27FC236}">
                <a16:creationId xmlns:a16="http://schemas.microsoft.com/office/drawing/2014/main" id="{B93CAD9E-F3D9-5B4B-BC41-2306C4D8B51B}"/>
              </a:ext>
            </a:extLst>
          </p:cNvPr>
          <p:cNvGrpSpPr>
            <a:grpSpLocks noChangeAspect="1"/>
          </p:cNvGrpSpPr>
          <p:nvPr/>
        </p:nvGrpSpPr>
        <p:grpSpPr>
          <a:xfrm>
            <a:off x="3781725" y="1779506"/>
            <a:ext cx="391933" cy="393597"/>
            <a:chOff x="4954588" y="1664335"/>
            <a:chExt cx="522288" cy="523875"/>
          </a:xfrm>
        </p:grpSpPr>
        <p:sp>
          <p:nvSpPr>
            <p:cNvPr id="58" name="Freeform 22">
              <a:extLst>
                <a:ext uri="{FF2B5EF4-FFF2-40B4-BE49-F238E27FC236}">
                  <a16:creationId xmlns:a16="http://schemas.microsoft.com/office/drawing/2014/main" id="{8BB753FA-8C0C-FC44-8629-FA1A84453DE8}"/>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9" name="Freeform 138">
              <a:extLst>
                <a:ext uri="{FF2B5EF4-FFF2-40B4-BE49-F238E27FC236}">
                  <a16:creationId xmlns:a16="http://schemas.microsoft.com/office/drawing/2014/main" id="{F2DF616A-601A-8F4B-B466-B6197DD50BC7}"/>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60" name="Freeform 139">
              <a:extLst>
                <a:ext uri="{FF2B5EF4-FFF2-40B4-BE49-F238E27FC236}">
                  <a16:creationId xmlns:a16="http://schemas.microsoft.com/office/drawing/2014/main" id="{56380ED5-FC4C-A349-BAF9-C4162E12C896}"/>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61" name="TextBox 60">
            <a:extLst>
              <a:ext uri="{FF2B5EF4-FFF2-40B4-BE49-F238E27FC236}">
                <a16:creationId xmlns:a16="http://schemas.microsoft.com/office/drawing/2014/main" id="{2FF7C486-66A1-344B-81B6-05F2BC486D33}"/>
              </a:ext>
            </a:extLst>
          </p:cNvPr>
          <p:cNvSpPr txBox="1"/>
          <p:nvPr/>
        </p:nvSpPr>
        <p:spPr>
          <a:xfrm>
            <a:off x="3241681" y="2154437"/>
            <a:ext cx="1180096" cy="276999"/>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Consumers</a:t>
            </a:r>
          </a:p>
        </p:txBody>
      </p:sp>
      <p:grpSp>
        <p:nvGrpSpPr>
          <p:cNvPr id="68" name="Group 67">
            <a:extLst>
              <a:ext uri="{FF2B5EF4-FFF2-40B4-BE49-F238E27FC236}">
                <a16:creationId xmlns:a16="http://schemas.microsoft.com/office/drawing/2014/main" id="{A3BE0BC4-A382-BA4F-AC5C-2DB34CCB17BE}"/>
              </a:ext>
            </a:extLst>
          </p:cNvPr>
          <p:cNvGrpSpPr/>
          <p:nvPr/>
        </p:nvGrpSpPr>
        <p:grpSpPr>
          <a:xfrm>
            <a:off x="9448292" y="2773244"/>
            <a:ext cx="1692170" cy="882675"/>
            <a:chOff x="9140988" y="2974733"/>
            <a:chExt cx="1692170" cy="882675"/>
          </a:xfrm>
        </p:grpSpPr>
        <p:sp>
          <p:nvSpPr>
            <p:cNvPr id="69" name="Rectangle 68">
              <a:extLst>
                <a:ext uri="{FF2B5EF4-FFF2-40B4-BE49-F238E27FC236}">
                  <a16:creationId xmlns:a16="http://schemas.microsoft.com/office/drawing/2014/main" id="{30FA6653-EF4F-BA4A-AEFB-093427810DD4}"/>
                </a:ext>
              </a:extLst>
            </p:cNvPr>
            <p:cNvSpPr/>
            <p:nvPr/>
          </p:nvSpPr>
          <p:spPr>
            <a:xfrm>
              <a:off x="9201715" y="3027236"/>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70" name="Rectangle 69">
              <a:extLst>
                <a:ext uri="{FF2B5EF4-FFF2-40B4-BE49-F238E27FC236}">
                  <a16:creationId xmlns:a16="http://schemas.microsoft.com/office/drawing/2014/main" id="{41C73B9E-7C6B-1A4F-8BD9-790B6C78B41E}"/>
                </a:ext>
              </a:extLst>
            </p:cNvPr>
            <p:cNvSpPr/>
            <p:nvPr/>
          </p:nvSpPr>
          <p:spPr>
            <a:xfrm>
              <a:off x="9140988" y="2974733"/>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sp>
        <p:nvSpPr>
          <p:cNvPr id="72" name="Rectangle 71">
            <a:extLst>
              <a:ext uri="{FF2B5EF4-FFF2-40B4-BE49-F238E27FC236}">
                <a16:creationId xmlns:a16="http://schemas.microsoft.com/office/drawing/2014/main" id="{7B5DBB8C-621D-A34B-8A04-46C231309F17}"/>
              </a:ext>
            </a:extLst>
          </p:cNvPr>
          <p:cNvSpPr/>
          <p:nvPr/>
        </p:nvSpPr>
        <p:spPr>
          <a:xfrm>
            <a:off x="3090468" y="1538105"/>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76" name="Rectangle 75">
            <a:extLst>
              <a:ext uri="{FF2B5EF4-FFF2-40B4-BE49-F238E27FC236}">
                <a16:creationId xmlns:a16="http://schemas.microsoft.com/office/drawing/2014/main" id="{5E0B3E0E-A1D1-5544-B248-490466F3C2CB}"/>
              </a:ext>
            </a:extLst>
          </p:cNvPr>
          <p:cNvSpPr/>
          <p:nvPr/>
        </p:nvSpPr>
        <p:spPr>
          <a:xfrm>
            <a:off x="5543928" y="2827419"/>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77" name="Rectangle 76">
            <a:extLst>
              <a:ext uri="{FF2B5EF4-FFF2-40B4-BE49-F238E27FC236}">
                <a16:creationId xmlns:a16="http://schemas.microsoft.com/office/drawing/2014/main" id="{68FD170F-4E29-9D4C-AC96-AADD685CCCF1}"/>
              </a:ext>
            </a:extLst>
          </p:cNvPr>
          <p:cNvSpPr/>
          <p:nvPr/>
        </p:nvSpPr>
        <p:spPr>
          <a:xfrm>
            <a:off x="5483201" y="2774916"/>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grpSp>
        <p:nvGrpSpPr>
          <p:cNvPr id="78" name="Group 77">
            <a:extLst>
              <a:ext uri="{FF2B5EF4-FFF2-40B4-BE49-F238E27FC236}">
                <a16:creationId xmlns:a16="http://schemas.microsoft.com/office/drawing/2014/main" id="{080A6F32-6863-8C48-980B-C8A3B1BD0E0B}"/>
              </a:ext>
            </a:extLst>
          </p:cNvPr>
          <p:cNvGrpSpPr/>
          <p:nvPr/>
        </p:nvGrpSpPr>
        <p:grpSpPr>
          <a:xfrm>
            <a:off x="7468831" y="1375587"/>
            <a:ext cx="1692170" cy="882675"/>
            <a:chOff x="7339363" y="2974733"/>
            <a:chExt cx="1692170" cy="882675"/>
          </a:xfrm>
        </p:grpSpPr>
        <p:sp>
          <p:nvSpPr>
            <p:cNvPr id="79" name="Rectangle 78">
              <a:extLst>
                <a:ext uri="{FF2B5EF4-FFF2-40B4-BE49-F238E27FC236}">
                  <a16:creationId xmlns:a16="http://schemas.microsoft.com/office/drawing/2014/main" id="{B5686EF2-3421-7B46-A97C-25925B8442B9}"/>
                </a:ext>
              </a:extLst>
            </p:cNvPr>
            <p:cNvSpPr/>
            <p:nvPr/>
          </p:nvSpPr>
          <p:spPr>
            <a:xfrm>
              <a:off x="7400090" y="3027236"/>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80" name="Rectangle 79">
              <a:extLst>
                <a:ext uri="{FF2B5EF4-FFF2-40B4-BE49-F238E27FC236}">
                  <a16:creationId xmlns:a16="http://schemas.microsoft.com/office/drawing/2014/main" id="{D0FAC572-8DA1-1947-B935-7C424CA993DA}"/>
                </a:ext>
              </a:extLst>
            </p:cNvPr>
            <p:cNvSpPr/>
            <p:nvPr/>
          </p:nvSpPr>
          <p:spPr>
            <a:xfrm>
              <a:off x="7339363" y="2974733"/>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grpSp>
        <p:nvGrpSpPr>
          <p:cNvPr id="82" name="Group 81">
            <a:extLst>
              <a:ext uri="{FF2B5EF4-FFF2-40B4-BE49-F238E27FC236}">
                <a16:creationId xmlns:a16="http://schemas.microsoft.com/office/drawing/2014/main" id="{50CC40C4-45E0-224F-8C2A-738DD0423DB0}"/>
              </a:ext>
            </a:extLst>
          </p:cNvPr>
          <p:cNvGrpSpPr/>
          <p:nvPr/>
        </p:nvGrpSpPr>
        <p:grpSpPr>
          <a:xfrm>
            <a:off x="6335455" y="4284481"/>
            <a:ext cx="1692170" cy="882675"/>
            <a:chOff x="6426382" y="4716221"/>
            <a:chExt cx="1692170" cy="882675"/>
          </a:xfrm>
        </p:grpSpPr>
        <p:sp>
          <p:nvSpPr>
            <p:cNvPr id="86" name="Rectangle 85">
              <a:extLst>
                <a:ext uri="{FF2B5EF4-FFF2-40B4-BE49-F238E27FC236}">
                  <a16:creationId xmlns:a16="http://schemas.microsoft.com/office/drawing/2014/main" id="{C435F996-9C0B-7749-9750-F7B386D7561F}"/>
                </a:ext>
              </a:extLst>
            </p:cNvPr>
            <p:cNvSpPr/>
            <p:nvPr/>
          </p:nvSpPr>
          <p:spPr>
            <a:xfrm>
              <a:off x="6487109" y="4768724"/>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smtClean="0">
                  <a:solidFill>
                    <a:schemeClr val="tx1"/>
                  </a:solidFill>
                  <a:latin typeface="DIN Pro Medium"/>
                </a:rPr>
                <a:t>Node</a:t>
              </a:r>
              <a:endParaRPr kumimoji="0" lang="en-US" sz="1200" i="0" u="none" strike="noStrike" kern="0" cap="none" spc="0" normalizeH="0" baseline="0" noProof="0" dirty="0">
                <a:ln>
                  <a:noFill/>
                </a:ln>
                <a:solidFill>
                  <a:schemeClr val="tx1"/>
                </a:solidFill>
                <a:effectLst/>
                <a:uLnTx/>
                <a:uFillTx/>
                <a:latin typeface="DIN Pro Medium"/>
              </a:endParaRPr>
            </a:p>
          </p:txBody>
        </p:sp>
        <p:sp>
          <p:nvSpPr>
            <p:cNvPr id="87" name="Rectangle 86">
              <a:extLst>
                <a:ext uri="{FF2B5EF4-FFF2-40B4-BE49-F238E27FC236}">
                  <a16:creationId xmlns:a16="http://schemas.microsoft.com/office/drawing/2014/main" id="{21A07CB9-01E8-6E43-BCEA-499C54582580}"/>
                </a:ext>
              </a:extLst>
            </p:cNvPr>
            <p:cNvSpPr/>
            <p:nvPr/>
          </p:nvSpPr>
          <p:spPr>
            <a:xfrm>
              <a:off x="6426382" y="4716221"/>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grpSp>
        <p:nvGrpSpPr>
          <p:cNvPr id="83" name="Group 82">
            <a:extLst>
              <a:ext uri="{FF2B5EF4-FFF2-40B4-BE49-F238E27FC236}">
                <a16:creationId xmlns:a16="http://schemas.microsoft.com/office/drawing/2014/main" id="{5068DABF-E6D3-6446-86BC-01DE5DB86005}"/>
              </a:ext>
            </a:extLst>
          </p:cNvPr>
          <p:cNvGrpSpPr/>
          <p:nvPr/>
        </p:nvGrpSpPr>
        <p:grpSpPr>
          <a:xfrm>
            <a:off x="8602207" y="4278244"/>
            <a:ext cx="1692170" cy="882675"/>
            <a:chOff x="8191617" y="4663718"/>
            <a:chExt cx="1692170" cy="882675"/>
          </a:xfrm>
        </p:grpSpPr>
        <p:sp>
          <p:nvSpPr>
            <p:cNvPr id="84" name="Rectangle 83">
              <a:extLst>
                <a:ext uri="{FF2B5EF4-FFF2-40B4-BE49-F238E27FC236}">
                  <a16:creationId xmlns:a16="http://schemas.microsoft.com/office/drawing/2014/main" id="{612B5E56-86A9-2B4C-B2BF-693BD0743093}"/>
                </a:ext>
              </a:extLst>
            </p:cNvPr>
            <p:cNvSpPr/>
            <p:nvPr/>
          </p:nvSpPr>
          <p:spPr>
            <a:xfrm>
              <a:off x="8252344" y="4716221"/>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85" name="Rectangle 84">
              <a:extLst>
                <a:ext uri="{FF2B5EF4-FFF2-40B4-BE49-F238E27FC236}">
                  <a16:creationId xmlns:a16="http://schemas.microsoft.com/office/drawing/2014/main" id="{974DC390-F6A7-3544-B67E-3881E9A21708}"/>
                </a:ext>
              </a:extLst>
            </p:cNvPr>
            <p:cNvSpPr/>
            <p:nvPr/>
          </p:nvSpPr>
          <p:spPr>
            <a:xfrm>
              <a:off x="8191617" y="4663718"/>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cxnSp>
        <p:nvCxnSpPr>
          <p:cNvPr id="88" name="Straight Arrow Connector 87">
            <a:extLst>
              <a:ext uri="{FF2B5EF4-FFF2-40B4-BE49-F238E27FC236}">
                <a16:creationId xmlns:a16="http://schemas.microsoft.com/office/drawing/2014/main" id="{5BFAEF2A-D8BD-0A4E-94ED-8AE35A554A06}"/>
              </a:ext>
            </a:extLst>
          </p:cNvPr>
          <p:cNvCxnSpPr>
            <a:cxnSpLocks/>
            <a:stCxn id="80" idx="2"/>
            <a:endCxn id="77" idx="3"/>
          </p:cNvCxnSpPr>
          <p:nvPr/>
        </p:nvCxnSpPr>
        <p:spPr>
          <a:xfrm flipH="1">
            <a:off x="7175371" y="2258262"/>
            <a:ext cx="1139545" cy="95799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89" name="Straight Arrow Connector 88">
            <a:extLst>
              <a:ext uri="{FF2B5EF4-FFF2-40B4-BE49-F238E27FC236}">
                <a16:creationId xmlns:a16="http://schemas.microsoft.com/office/drawing/2014/main" id="{7B8C2CA7-07B2-C64A-9A76-0F4A7ED9A808}"/>
              </a:ext>
            </a:extLst>
          </p:cNvPr>
          <p:cNvCxnSpPr>
            <a:cxnSpLocks/>
            <a:stCxn id="70" idx="1"/>
            <a:endCxn id="77" idx="3"/>
          </p:cNvCxnSpPr>
          <p:nvPr/>
        </p:nvCxnSpPr>
        <p:spPr>
          <a:xfrm flipH="1">
            <a:off x="7175371" y="3214582"/>
            <a:ext cx="2272921" cy="167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0" name="Straight Arrow Connector 89">
            <a:extLst>
              <a:ext uri="{FF2B5EF4-FFF2-40B4-BE49-F238E27FC236}">
                <a16:creationId xmlns:a16="http://schemas.microsoft.com/office/drawing/2014/main" id="{7DEA19F2-B18E-4F46-9B14-C16E1CA3035F}"/>
              </a:ext>
            </a:extLst>
          </p:cNvPr>
          <p:cNvCxnSpPr>
            <a:cxnSpLocks/>
            <a:stCxn id="85" idx="0"/>
            <a:endCxn id="77" idx="3"/>
          </p:cNvCxnSpPr>
          <p:nvPr/>
        </p:nvCxnSpPr>
        <p:spPr>
          <a:xfrm flipH="1" flipV="1">
            <a:off x="7175371" y="3216254"/>
            <a:ext cx="2272921" cy="106199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1" name="Straight Arrow Connector 90">
            <a:extLst>
              <a:ext uri="{FF2B5EF4-FFF2-40B4-BE49-F238E27FC236}">
                <a16:creationId xmlns:a16="http://schemas.microsoft.com/office/drawing/2014/main" id="{BBCB5A2C-7F04-D047-AE00-0CE63D62139D}"/>
              </a:ext>
            </a:extLst>
          </p:cNvPr>
          <p:cNvCxnSpPr>
            <a:cxnSpLocks/>
            <a:stCxn id="86" idx="0"/>
            <a:endCxn id="77" idx="3"/>
          </p:cNvCxnSpPr>
          <p:nvPr/>
        </p:nvCxnSpPr>
        <p:spPr>
          <a:xfrm flipV="1">
            <a:off x="7175371" y="3216254"/>
            <a:ext cx="0" cy="112073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2" name="Straight Arrow Connector 91">
            <a:extLst>
              <a:ext uri="{FF2B5EF4-FFF2-40B4-BE49-F238E27FC236}">
                <a16:creationId xmlns:a16="http://schemas.microsoft.com/office/drawing/2014/main" id="{6632B18C-A3F8-9841-8EBC-5F882E73C8AC}"/>
              </a:ext>
            </a:extLst>
          </p:cNvPr>
          <p:cNvCxnSpPr>
            <a:cxnSpLocks/>
            <a:stCxn id="86" idx="0"/>
            <a:endCxn id="69" idx="1"/>
          </p:cNvCxnSpPr>
          <p:nvPr/>
        </p:nvCxnSpPr>
        <p:spPr>
          <a:xfrm flipV="1">
            <a:off x="7175371" y="3208346"/>
            <a:ext cx="2333648" cy="1128638"/>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3" name="Straight Arrow Connector 92">
            <a:extLst>
              <a:ext uri="{FF2B5EF4-FFF2-40B4-BE49-F238E27FC236}">
                <a16:creationId xmlns:a16="http://schemas.microsoft.com/office/drawing/2014/main" id="{1F55C5E2-856F-364C-BA68-E725075F8F2B}"/>
              </a:ext>
            </a:extLst>
          </p:cNvPr>
          <p:cNvCxnSpPr>
            <a:cxnSpLocks/>
            <a:stCxn id="86" idx="0"/>
            <a:endCxn id="80" idx="2"/>
          </p:cNvCxnSpPr>
          <p:nvPr/>
        </p:nvCxnSpPr>
        <p:spPr>
          <a:xfrm flipV="1">
            <a:off x="7175371" y="2258262"/>
            <a:ext cx="1139545" cy="207872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4" name="Straight Arrow Connector 93">
            <a:extLst>
              <a:ext uri="{FF2B5EF4-FFF2-40B4-BE49-F238E27FC236}">
                <a16:creationId xmlns:a16="http://schemas.microsoft.com/office/drawing/2014/main" id="{D1705A93-CA83-F84E-8BD4-0D1630027F92}"/>
              </a:ext>
            </a:extLst>
          </p:cNvPr>
          <p:cNvCxnSpPr>
            <a:cxnSpLocks/>
            <a:stCxn id="87" idx="0"/>
            <a:endCxn id="85" idx="0"/>
          </p:cNvCxnSpPr>
          <p:nvPr/>
        </p:nvCxnSpPr>
        <p:spPr>
          <a:xfrm flipV="1">
            <a:off x="7181540" y="4278244"/>
            <a:ext cx="2266752" cy="6237"/>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5" name="Straight Arrow Connector 94">
            <a:extLst>
              <a:ext uri="{FF2B5EF4-FFF2-40B4-BE49-F238E27FC236}">
                <a16:creationId xmlns:a16="http://schemas.microsoft.com/office/drawing/2014/main" id="{46911167-BAC4-4640-9E20-25DCDEBB853A}"/>
              </a:ext>
            </a:extLst>
          </p:cNvPr>
          <p:cNvCxnSpPr>
            <a:cxnSpLocks/>
            <a:stCxn id="85" idx="0"/>
            <a:endCxn id="70" idx="1"/>
          </p:cNvCxnSpPr>
          <p:nvPr/>
        </p:nvCxnSpPr>
        <p:spPr>
          <a:xfrm flipV="1">
            <a:off x="9448292" y="3214582"/>
            <a:ext cx="0" cy="106366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6" name="Straight Arrow Connector 95">
            <a:extLst>
              <a:ext uri="{FF2B5EF4-FFF2-40B4-BE49-F238E27FC236}">
                <a16:creationId xmlns:a16="http://schemas.microsoft.com/office/drawing/2014/main" id="{0FB1A736-4802-0A4A-9B08-5568BD693000}"/>
              </a:ext>
            </a:extLst>
          </p:cNvPr>
          <p:cNvCxnSpPr>
            <a:cxnSpLocks/>
            <a:stCxn id="85" idx="0"/>
            <a:endCxn id="80" idx="2"/>
          </p:cNvCxnSpPr>
          <p:nvPr/>
        </p:nvCxnSpPr>
        <p:spPr>
          <a:xfrm flipH="1" flipV="1">
            <a:off x="8314916" y="2258262"/>
            <a:ext cx="1133376" cy="201998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7" name="Straight Arrow Connector 96">
            <a:extLst>
              <a:ext uri="{FF2B5EF4-FFF2-40B4-BE49-F238E27FC236}">
                <a16:creationId xmlns:a16="http://schemas.microsoft.com/office/drawing/2014/main" id="{822078D8-4970-DB45-88E5-86493488702E}"/>
              </a:ext>
            </a:extLst>
          </p:cNvPr>
          <p:cNvCxnSpPr>
            <a:cxnSpLocks/>
            <a:stCxn id="70" idx="1"/>
            <a:endCxn id="80" idx="2"/>
          </p:cNvCxnSpPr>
          <p:nvPr/>
        </p:nvCxnSpPr>
        <p:spPr>
          <a:xfrm flipH="1" flipV="1">
            <a:off x="8314916" y="2258262"/>
            <a:ext cx="1133376" cy="95632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grpSp>
        <p:nvGrpSpPr>
          <p:cNvPr id="98" name="Group 97">
            <a:extLst>
              <a:ext uri="{FF2B5EF4-FFF2-40B4-BE49-F238E27FC236}">
                <a16:creationId xmlns:a16="http://schemas.microsoft.com/office/drawing/2014/main" id="{BD855AA5-1773-D540-88FD-06D166D9AEAC}"/>
              </a:ext>
            </a:extLst>
          </p:cNvPr>
          <p:cNvGrpSpPr/>
          <p:nvPr/>
        </p:nvGrpSpPr>
        <p:grpSpPr>
          <a:xfrm>
            <a:off x="10581668" y="4779926"/>
            <a:ext cx="1460797" cy="761985"/>
            <a:chOff x="8862891" y="1647153"/>
            <a:chExt cx="1692170" cy="882675"/>
          </a:xfrm>
        </p:grpSpPr>
        <p:sp>
          <p:nvSpPr>
            <p:cNvPr id="99" name="Rectangle 98">
              <a:extLst>
                <a:ext uri="{FF2B5EF4-FFF2-40B4-BE49-F238E27FC236}">
                  <a16:creationId xmlns:a16="http://schemas.microsoft.com/office/drawing/2014/main" id="{78372C84-37FB-BB49-BCBA-05FAD727699C}"/>
                </a:ext>
              </a:extLst>
            </p:cNvPr>
            <p:cNvSpPr/>
            <p:nvPr/>
          </p:nvSpPr>
          <p:spPr>
            <a:xfrm>
              <a:off x="8929787" y="1701513"/>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chemeClr val="tx1"/>
                  </a:solidFill>
                  <a:effectLst/>
                  <a:uLnTx/>
                  <a:uFillTx/>
                  <a:latin typeface="DIN Pro Medium"/>
                  <a:ea typeface="+mn-ea"/>
                  <a:cs typeface="+mn-cs"/>
                </a:rPr>
                <a:t>Anyone can join and run the network</a:t>
              </a:r>
            </a:p>
          </p:txBody>
        </p:sp>
        <p:sp>
          <p:nvSpPr>
            <p:cNvPr id="100" name="Rectangle 99">
              <a:extLst>
                <a:ext uri="{FF2B5EF4-FFF2-40B4-BE49-F238E27FC236}">
                  <a16:creationId xmlns:a16="http://schemas.microsoft.com/office/drawing/2014/main" id="{26689787-E61B-574D-BECF-DE558F8E52CF}"/>
                </a:ext>
              </a:extLst>
            </p:cNvPr>
            <p:cNvSpPr/>
            <p:nvPr/>
          </p:nvSpPr>
          <p:spPr>
            <a:xfrm>
              <a:off x="8862891" y="1647153"/>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cxnSp>
        <p:nvCxnSpPr>
          <p:cNvPr id="101" name="Straight Arrow Connector 100">
            <a:extLst>
              <a:ext uri="{FF2B5EF4-FFF2-40B4-BE49-F238E27FC236}">
                <a16:creationId xmlns:a16="http://schemas.microsoft.com/office/drawing/2014/main" id="{AD3966DD-60B0-CF43-940D-32A4B51F1C1A}"/>
              </a:ext>
            </a:extLst>
          </p:cNvPr>
          <p:cNvCxnSpPr>
            <a:cxnSpLocks/>
            <a:endCxn id="72" idx="3"/>
          </p:cNvCxnSpPr>
          <p:nvPr/>
        </p:nvCxnSpPr>
        <p:spPr>
          <a:xfrm flipH="1" flipV="1">
            <a:off x="4412083" y="1956059"/>
            <a:ext cx="1058780" cy="112956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sp>
        <p:nvSpPr>
          <p:cNvPr id="107" name="Rectangle 106">
            <a:extLst>
              <a:ext uri="{FF2B5EF4-FFF2-40B4-BE49-F238E27FC236}">
                <a16:creationId xmlns:a16="http://schemas.microsoft.com/office/drawing/2014/main" id="{333E4AC2-8B22-874A-BEA3-1B4F8AA3B3E0}"/>
              </a:ext>
            </a:extLst>
          </p:cNvPr>
          <p:cNvSpPr/>
          <p:nvPr/>
        </p:nvSpPr>
        <p:spPr>
          <a:xfrm>
            <a:off x="2484191" y="2673944"/>
            <a:ext cx="2574176" cy="1243458"/>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000000"/>
                </a:solidFill>
                <a:effectLst/>
                <a:uLnTx/>
                <a:uFillTx/>
                <a:latin typeface="DIN Pro Medium"/>
                <a:ea typeface="+mn-ea"/>
                <a:cs typeface="+mn-cs"/>
              </a:rPr>
              <a:t>Public </a:t>
            </a:r>
            <a:r>
              <a:rPr kumimoji="0" lang="en-US" sz="1200" i="0" u="none" strike="noStrike" kern="0" cap="none" spc="0" normalizeH="0" baseline="0" noProof="0" dirty="0">
                <a:ln>
                  <a:noFill/>
                </a:ln>
                <a:solidFill>
                  <a:srgbClr val="000000"/>
                </a:solidFill>
                <a:effectLst/>
                <a:uLnTx/>
                <a:uFillTx/>
                <a:latin typeface="DIN Pro Medium"/>
                <a:ea typeface="+mn-ea"/>
                <a:cs typeface="+mn-cs"/>
              </a:rPr>
              <a:t>Interface</a:t>
            </a:r>
          </a:p>
        </p:txBody>
      </p:sp>
      <p:cxnSp>
        <p:nvCxnSpPr>
          <p:cNvPr id="112" name="Straight Arrow Connector 111">
            <a:extLst>
              <a:ext uri="{FF2B5EF4-FFF2-40B4-BE49-F238E27FC236}">
                <a16:creationId xmlns:a16="http://schemas.microsoft.com/office/drawing/2014/main" id="{97D4743E-21CB-4446-A144-BAE5ECABFF75}"/>
              </a:ext>
            </a:extLst>
          </p:cNvPr>
          <p:cNvCxnSpPr>
            <a:cxnSpLocks/>
            <a:stCxn id="105" idx="1"/>
          </p:cNvCxnSpPr>
          <p:nvPr/>
        </p:nvCxnSpPr>
        <p:spPr>
          <a:xfrm flipH="1">
            <a:off x="1444924" y="3446817"/>
            <a:ext cx="1645544" cy="0"/>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cxnSp>
        <p:nvCxnSpPr>
          <p:cNvPr id="115" name="Straight Arrow Connector 114">
            <a:extLst>
              <a:ext uri="{FF2B5EF4-FFF2-40B4-BE49-F238E27FC236}">
                <a16:creationId xmlns:a16="http://schemas.microsoft.com/office/drawing/2014/main" id="{EA5E472F-1903-514D-BB1C-D9514F6E85C2}"/>
              </a:ext>
            </a:extLst>
          </p:cNvPr>
          <p:cNvCxnSpPr>
            <a:cxnSpLocks/>
            <a:endCxn id="105" idx="3"/>
          </p:cNvCxnSpPr>
          <p:nvPr/>
        </p:nvCxnSpPr>
        <p:spPr>
          <a:xfrm flipH="1">
            <a:off x="4412083" y="3134837"/>
            <a:ext cx="1078655" cy="31198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grpSp>
        <p:nvGrpSpPr>
          <p:cNvPr id="138" name="Group 137">
            <a:extLst>
              <a:ext uri="{FF2B5EF4-FFF2-40B4-BE49-F238E27FC236}">
                <a16:creationId xmlns:a16="http://schemas.microsoft.com/office/drawing/2014/main" id="{B0635538-4DD5-DB45-84BB-5FD2B4ADFD5F}"/>
              </a:ext>
            </a:extLst>
          </p:cNvPr>
          <p:cNvGrpSpPr>
            <a:grpSpLocks noChangeAspect="1"/>
          </p:cNvGrpSpPr>
          <p:nvPr/>
        </p:nvGrpSpPr>
        <p:grpSpPr>
          <a:xfrm>
            <a:off x="835580" y="3157267"/>
            <a:ext cx="391933" cy="393597"/>
            <a:chOff x="4954588" y="1664335"/>
            <a:chExt cx="522288" cy="523875"/>
          </a:xfrm>
        </p:grpSpPr>
        <p:sp>
          <p:nvSpPr>
            <p:cNvPr id="139" name="Freeform 22">
              <a:extLst>
                <a:ext uri="{FF2B5EF4-FFF2-40B4-BE49-F238E27FC236}">
                  <a16:creationId xmlns:a16="http://schemas.microsoft.com/office/drawing/2014/main" id="{09C31061-7B83-3A4D-B53D-F49D718CB81C}"/>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0" name="Freeform 138">
              <a:extLst>
                <a:ext uri="{FF2B5EF4-FFF2-40B4-BE49-F238E27FC236}">
                  <a16:creationId xmlns:a16="http://schemas.microsoft.com/office/drawing/2014/main" id="{9394B364-20B8-0143-89AC-508E7E9C2EFA}"/>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5" name="Freeform 139">
              <a:extLst>
                <a:ext uri="{FF2B5EF4-FFF2-40B4-BE49-F238E27FC236}">
                  <a16:creationId xmlns:a16="http://schemas.microsoft.com/office/drawing/2014/main" id="{6655BB55-DA4D-3F42-80C1-A964F75F728C}"/>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146" name="TextBox 145">
            <a:extLst>
              <a:ext uri="{FF2B5EF4-FFF2-40B4-BE49-F238E27FC236}">
                <a16:creationId xmlns:a16="http://schemas.microsoft.com/office/drawing/2014/main" id="{793EB1C8-95B0-F94C-8DBF-195D1ADA3CE4}"/>
              </a:ext>
            </a:extLst>
          </p:cNvPr>
          <p:cNvSpPr txBox="1"/>
          <p:nvPr/>
        </p:nvSpPr>
        <p:spPr>
          <a:xfrm>
            <a:off x="441498" y="3550408"/>
            <a:ext cx="1180096" cy="461665"/>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smtClean="0">
                <a:solidFill>
                  <a:srgbClr val="000000"/>
                </a:solidFill>
                <a:latin typeface="DIN Pro Medium"/>
              </a:rPr>
              <a:t>B2B Consumer</a:t>
            </a:r>
            <a:endParaRPr kumimoji="0" lang="en-US" sz="1200" i="0" u="none" strike="noStrike" kern="0" cap="none" spc="0" normalizeH="0" baseline="0" noProof="0" dirty="0">
              <a:ln>
                <a:noFill/>
              </a:ln>
              <a:solidFill>
                <a:srgbClr val="000000"/>
              </a:solidFill>
              <a:effectLst/>
              <a:uLnTx/>
              <a:uFillTx/>
              <a:latin typeface="DIN Pro Medium"/>
            </a:endParaRPr>
          </a:p>
        </p:txBody>
      </p:sp>
      <p:pic>
        <p:nvPicPr>
          <p:cNvPr id="153" name="Picture 152">
            <a:extLst>
              <a:ext uri="{FF2B5EF4-FFF2-40B4-BE49-F238E27FC236}">
                <a16:creationId xmlns:a16="http://schemas.microsoft.com/office/drawing/2014/main" id="{367E4A3B-5BD3-704D-AC51-10FE56E9D2F2}"/>
              </a:ext>
            </a:extLst>
          </p:cNvPr>
          <p:cNvPicPr>
            <a:picLocks noChangeAspect="1"/>
          </p:cNvPicPr>
          <p:nvPr/>
        </p:nvPicPr>
        <p:blipFill>
          <a:blip r:embed="rId8"/>
          <a:stretch>
            <a:fillRect/>
          </a:stretch>
        </p:blipFill>
        <p:spPr>
          <a:xfrm>
            <a:off x="3175785" y="1658921"/>
            <a:ext cx="320618" cy="567399"/>
          </a:xfrm>
          <a:prstGeom prst="rect">
            <a:avLst/>
          </a:prstGeom>
        </p:spPr>
      </p:pic>
      <p:grpSp>
        <p:nvGrpSpPr>
          <p:cNvPr id="104" name="Group 103">
            <a:extLst>
              <a:ext uri="{FF2B5EF4-FFF2-40B4-BE49-F238E27FC236}">
                <a16:creationId xmlns:a16="http://schemas.microsoft.com/office/drawing/2014/main" id="{8C98FAD9-DA58-EE41-892C-328571442DBF}"/>
              </a:ext>
            </a:extLst>
          </p:cNvPr>
          <p:cNvGrpSpPr/>
          <p:nvPr/>
        </p:nvGrpSpPr>
        <p:grpSpPr>
          <a:xfrm>
            <a:off x="3090468" y="3028863"/>
            <a:ext cx="1321615" cy="835907"/>
            <a:chOff x="3090468" y="1929849"/>
            <a:chExt cx="1321615" cy="835907"/>
          </a:xfrm>
        </p:grpSpPr>
        <p:sp>
          <p:nvSpPr>
            <p:cNvPr id="105" name="Rectangle 104">
              <a:extLst>
                <a:ext uri="{FF2B5EF4-FFF2-40B4-BE49-F238E27FC236}">
                  <a16:creationId xmlns:a16="http://schemas.microsoft.com/office/drawing/2014/main" id="{949F913B-10E9-F948-AC5B-85CB54B4A7D8}"/>
                </a:ext>
              </a:extLst>
            </p:cNvPr>
            <p:cNvSpPr/>
            <p:nvPr/>
          </p:nvSpPr>
          <p:spPr>
            <a:xfrm>
              <a:off x="3090468" y="1929849"/>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06" name="Rectangle 105">
              <a:extLst>
                <a:ext uri="{FF2B5EF4-FFF2-40B4-BE49-F238E27FC236}">
                  <a16:creationId xmlns:a16="http://schemas.microsoft.com/office/drawing/2014/main" id="{DE014409-A5A7-244B-8107-351A36BBF367}"/>
                </a:ext>
              </a:extLst>
            </p:cNvPr>
            <p:cNvSpPr/>
            <p:nvPr/>
          </p:nvSpPr>
          <p:spPr>
            <a:xfrm>
              <a:off x="3171561" y="2001854"/>
              <a:ext cx="1170832" cy="695634"/>
            </a:xfrm>
            <a:prstGeom prst="rect">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DIN Pro Medium"/>
                  <a:ea typeface="+mn-ea"/>
                  <a:cs typeface="+mn-cs"/>
                </a:rPr>
                <a:t>Reference API and UI</a:t>
              </a:r>
            </a:p>
          </p:txBody>
        </p:sp>
      </p:grpSp>
      <p:pic>
        <p:nvPicPr>
          <p:cNvPr id="75" name="Picture 74"/>
          <p:cNvPicPr>
            <a:picLocks noChangeAspect="1"/>
          </p:cNvPicPr>
          <p:nvPr/>
        </p:nvPicPr>
        <p:blipFill rotWithShape="1">
          <a:blip r:embed="rId9"/>
          <a:srcRect b="55025"/>
          <a:stretch/>
        </p:blipFill>
        <p:spPr>
          <a:xfrm>
            <a:off x="2267696" y="5960169"/>
            <a:ext cx="5705399" cy="897831"/>
          </a:xfrm>
          <a:prstGeom prst="rect">
            <a:avLst/>
          </a:prstGeom>
        </p:spPr>
      </p:pic>
      <p:pic>
        <p:nvPicPr>
          <p:cNvPr id="81" name="Picture 80"/>
          <p:cNvPicPr>
            <a:picLocks noChangeAspect="1"/>
          </p:cNvPicPr>
          <p:nvPr/>
        </p:nvPicPr>
        <p:blipFill>
          <a:blip r:embed="rId10"/>
          <a:stretch>
            <a:fillRect/>
          </a:stretch>
        </p:blipFill>
        <p:spPr>
          <a:xfrm>
            <a:off x="9001125" y="-6989"/>
            <a:ext cx="3190875" cy="819150"/>
          </a:xfrm>
          <a:prstGeom prst="rect">
            <a:avLst/>
          </a:prstGeom>
        </p:spPr>
      </p:pic>
    </p:spTree>
    <p:extLst>
      <p:ext uri="{BB962C8B-B14F-4D97-AF65-F5344CB8AC3E}">
        <p14:creationId xmlns:p14="http://schemas.microsoft.com/office/powerpoint/2010/main" val="36486690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a:spLocks noGrp="1"/>
          </p:cNvSpPr>
          <p:nvPr>
            <p:ph type="title"/>
          </p:nvPr>
        </p:nvSpPr>
        <p:spPr>
          <a:xfrm>
            <a:off x="469900" y="402586"/>
            <a:ext cx="11252200" cy="698501"/>
          </a:xfrm>
        </p:spPr>
        <p:txBody>
          <a:bodyPr/>
          <a:lstStyle/>
          <a:p>
            <a:r>
              <a:rPr lang="en-US" b="1" dirty="0" smtClean="0">
                <a:solidFill>
                  <a:schemeClr val="tx1"/>
                </a:solidFill>
              </a:rPr>
              <a:t>High level blockchain public semi-decentralized architecture</a:t>
            </a:r>
            <a:endParaRPr lang="en-US" b="1" dirty="0">
              <a:solidFill>
                <a:schemeClr val="tx1"/>
              </a:solidFill>
            </a:endParaRPr>
          </a:p>
        </p:txBody>
      </p:sp>
      <p:sp>
        <p:nvSpPr>
          <p:cNvPr id="9" name="Text Placeholder 8"/>
          <p:cNvSpPr>
            <a:spLocks noGrp="1"/>
          </p:cNvSpPr>
          <p:nvPr>
            <p:ph type="body" sz="quarter" idx="13"/>
          </p:nvPr>
        </p:nvSpPr>
        <p:spPr/>
        <p:txBody>
          <a:bodyPr/>
          <a:lstStyle/>
          <a:p>
            <a:r>
              <a:rPr lang="en-US" dirty="0">
                <a:solidFill>
                  <a:schemeClr val="bg2">
                    <a:lumMod val="75000"/>
                  </a:schemeClr>
                </a:solidFill>
              </a:rPr>
              <a:t>Restricted authorities but open access</a:t>
            </a:r>
          </a:p>
          <a:p>
            <a:endParaRPr lang="en-US" dirty="0">
              <a:solidFill>
                <a:schemeClr val="bg2">
                  <a:lumMod val="75000"/>
                </a:schemeClr>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5341"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marL="0" marR="0" lvl="0" indent="0" algn="ctr" defTabSz="1219170" rtl="0" eaLnBrk="1" fontAlgn="auto" latinLnBrk="0" hangingPunct="1">
              <a:lnSpc>
                <a:spcPct val="100000"/>
              </a:lnSpc>
              <a:spcBef>
                <a:spcPct val="0"/>
              </a:spcBef>
              <a:spcAft>
                <a:spcPct val="0"/>
              </a:spcAft>
              <a:buClrTx/>
              <a:buSzTx/>
              <a:buFont typeface="Wingdings 2" pitchFamily="18" charset="2"/>
              <a:buNone/>
              <a:tabLst/>
              <a:defRPr/>
            </a:pPr>
            <a:endParaRPr kumimoji="0" lang="en-US" sz="2000" b="0" i="0" u="none" strike="noStrike" kern="1200" cap="none" spc="0" normalizeH="0" baseline="0" noProof="0" dirty="0" err="1">
              <a:ln>
                <a:noFill/>
              </a:ln>
              <a:solidFill>
                <a:srgbClr val="FFFFFF"/>
              </a:solidFill>
              <a:effectLst/>
              <a:uLnTx/>
              <a:uFillTx/>
              <a:latin typeface="DIN Pro Medium" panose="020B0604020101020102" pitchFamily="34" charset="0"/>
              <a:ea typeface="+mn-ea"/>
              <a:cs typeface="DIN Pro Medium" panose="020B0604020101020102" pitchFamily="34" charset="0"/>
              <a:sym typeface="DIN Pro Medium" panose="020B0604020101020102" pitchFamily="34" charset="0"/>
            </a:endParaRPr>
          </a:p>
        </p:txBody>
      </p:sp>
      <p:sp>
        <p:nvSpPr>
          <p:cNvPr id="55" name="Rectangle 54">
            <a:extLst>
              <a:ext uri="{FF2B5EF4-FFF2-40B4-BE49-F238E27FC236}">
                <a16:creationId xmlns:a16="http://schemas.microsoft.com/office/drawing/2014/main" id="{0964A24D-559C-5543-99E8-B703EE5E5B7D}"/>
              </a:ext>
            </a:extLst>
          </p:cNvPr>
          <p:cNvSpPr/>
          <p:nvPr/>
        </p:nvSpPr>
        <p:spPr>
          <a:xfrm>
            <a:off x="2496066" y="1252542"/>
            <a:ext cx="2574176" cy="1243458"/>
          </a:xfrm>
          <a:prstGeom prst="rect">
            <a:avLst/>
          </a:prstGeom>
          <a:ln>
            <a:solidFill>
              <a:schemeClr val="bg2"/>
            </a:solidFill>
          </a:ln>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56" name="Rectangle 55">
            <a:extLst>
              <a:ext uri="{FF2B5EF4-FFF2-40B4-BE49-F238E27FC236}">
                <a16:creationId xmlns:a16="http://schemas.microsoft.com/office/drawing/2014/main" id="{1173099E-B622-9E48-A9E1-78D67E03F59B}"/>
              </a:ext>
            </a:extLst>
          </p:cNvPr>
          <p:cNvSpPr/>
          <p:nvPr/>
        </p:nvSpPr>
        <p:spPr>
          <a:xfrm>
            <a:off x="5257800" y="1252540"/>
            <a:ext cx="6114014" cy="4067539"/>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Public Blockchain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(Nodes can be Cloud-based)</a:t>
            </a:r>
          </a:p>
        </p:txBody>
      </p:sp>
      <p:grpSp>
        <p:nvGrpSpPr>
          <p:cNvPr id="57" name="Group 56">
            <a:extLst>
              <a:ext uri="{FF2B5EF4-FFF2-40B4-BE49-F238E27FC236}">
                <a16:creationId xmlns:a16="http://schemas.microsoft.com/office/drawing/2014/main" id="{B93CAD9E-F3D9-5B4B-BC41-2306C4D8B51B}"/>
              </a:ext>
            </a:extLst>
          </p:cNvPr>
          <p:cNvGrpSpPr>
            <a:grpSpLocks noChangeAspect="1"/>
          </p:cNvGrpSpPr>
          <p:nvPr/>
        </p:nvGrpSpPr>
        <p:grpSpPr>
          <a:xfrm>
            <a:off x="3781725" y="1779506"/>
            <a:ext cx="391933" cy="393597"/>
            <a:chOff x="4954588" y="1664335"/>
            <a:chExt cx="522288" cy="523875"/>
          </a:xfrm>
        </p:grpSpPr>
        <p:sp>
          <p:nvSpPr>
            <p:cNvPr id="58" name="Freeform 22">
              <a:extLst>
                <a:ext uri="{FF2B5EF4-FFF2-40B4-BE49-F238E27FC236}">
                  <a16:creationId xmlns:a16="http://schemas.microsoft.com/office/drawing/2014/main" id="{8BB753FA-8C0C-FC44-8629-FA1A84453DE8}"/>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9" name="Freeform 138">
              <a:extLst>
                <a:ext uri="{FF2B5EF4-FFF2-40B4-BE49-F238E27FC236}">
                  <a16:creationId xmlns:a16="http://schemas.microsoft.com/office/drawing/2014/main" id="{F2DF616A-601A-8F4B-B466-B6197DD50BC7}"/>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60" name="Freeform 139">
              <a:extLst>
                <a:ext uri="{FF2B5EF4-FFF2-40B4-BE49-F238E27FC236}">
                  <a16:creationId xmlns:a16="http://schemas.microsoft.com/office/drawing/2014/main" id="{56380ED5-FC4C-A349-BAF9-C4162E12C896}"/>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61" name="TextBox 60">
            <a:extLst>
              <a:ext uri="{FF2B5EF4-FFF2-40B4-BE49-F238E27FC236}">
                <a16:creationId xmlns:a16="http://schemas.microsoft.com/office/drawing/2014/main" id="{2FF7C486-66A1-344B-81B6-05F2BC486D33}"/>
              </a:ext>
            </a:extLst>
          </p:cNvPr>
          <p:cNvSpPr txBox="1"/>
          <p:nvPr/>
        </p:nvSpPr>
        <p:spPr>
          <a:xfrm>
            <a:off x="3241681" y="2154437"/>
            <a:ext cx="1180096" cy="276999"/>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000000"/>
                </a:solidFill>
                <a:effectLst/>
                <a:uLnTx/>
                <a:uFillTx/>
                <a:latin typeface="DIN Pro Medium"/>
                <a:ea typeface="+mn-ea"/>
                <a:cs typeface="+mn-cs"/>
              </a:rPr>
              <a:t>Consumers</a:t>
            </a:r>
          </a:p>
        </p:txBody>
      </p:sp>
      <p:grpSp>
        <p:nvGrpSpPr>
          <p:cNvPr id="68" name="Group 67">
            <a:extLst>
              <a:ext uri="{FF2B5EF4-FFF2-40B4-BE49-F238E27FC236}">
                <a16:creationId xmlns:a16="http://schemas.microsoft.com/office/drawing/2014/main" id="{A3BE0BC4-A382-BA4F-AC5C-2DB34CCB17BE}"/>
              </a:ext>
            </a:extLst>
          </p:cNvPr>
          <p:cNvGrpSpPr/>
          <p:nvPr/>
        </p:nvGrpSpPr>
        <p:grpSpPr>
          <a:xfrm>
            <a:off x="9448292" y="2773244"/>
            <a:ext cx="1692170" cy="882675"/>
            <a:chOff x="9140988" y="2974733"/>
            <a:chExt cx="1692170" cy="882675"/>
          </a:xfrm>
        </p:grpSpPr>
        <p:sp>
          <p:nvSpPr>
            <p:cNvPr id="69" name="Rectangle 68">
              <a:extLst>
                <a:ext uri="{FF2B5EF4-FFF2-40B4-BE49-F238E27FC236}">
                  <a16:creationId xmlns:a16="http://schemas.microsoft.com/office/drawing/2014/main" id="{30FA6653-EF4F-BA4A-AEFB-093427810DD4}"/>
                </a:ext>
              </a:extLst>
            </p:cNvPr>
            <p:cNvSpPr/>
            <p:nvPr/>
          </p:nvSpPr>
          <p:spPr>
            <a:xfrm>
              <a:off x="9201715" y="3027236"/>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70" name="Rectangle 69">
              <a:extLst>
                <a:ext uri="{FF2B5EF4-FFF2-40B4-BE49-F238E27FC236}">
                  <a16:creationId xmlns:a16="http://schemas.microsoft.com/office/drawing/2014/main" id="{41C73B9E-7C6B-1A4F-8BD9-790B6C78B41E}"/>
                </a:ext>
              </a:extLst>
            </p:cNvPr>
            <p:cNvSpPr/>
            <p:nvPr/>
          </p:nvSpPr>
          <p:spPr>
            <a:xfrm>
              <a:off x="9140988" y="2974733"/>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sp>
        <p:nvSpPr>
          <p:cNvPr id="72" name="Rectangle 71">
            <a:extLst>
              <a:ext uri="{FF2B5EF4-FFF2-40B4-BE49-F238E27FC236}">
                <a16:creationId xmlns:a16="http://schemas.microsoft.com/office/drawing/2014/main" id="{7B5DBB8C-621D-A34B-8A04-46C231309F17}"/>
              </a:ext>
            </a:extLst>
          </p:cNvPr>
          <p:cNvSpPr/>
          <p:nvPr/>
        </p:nvSpPr>
        <p:spPr>
          <a:xfrm>
            <a:off x="3090468" y="1538105"/>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76" name="Rectangle 75">
            <a:extLst>
              <a:ext uri="{FF2B5EF4-FFF2-40B4-BE49-F238E27FC236}">
                <a16:creationId xmlns:a16="http://schemas.microsoft.com/office/drawing/2014/main" id="{5E0B3E0E-A1D1-5544-B248-490466F3C2CB}"/>
              </a:ext>
            </a:extLst>
          </p:cNvPr>
          <p:cNvSpPr/>
          <p:nvPr/>
        </p:nvSpPr>
        <p:spPr>
          <a:xfrm>
            <a:off x="5543928" y="2827419"/>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rPr>
              <a:t>Node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tx1"/>
                </a:solidFill>
                <a:latin typeface="DIN Pro Medium"/>
              </a:rPr>
              <a:t>(PoA)</a:t>
            </a:r>
            <a:endParaRPr kumimoji="0" lang="en-US" sz="1200" i="0" u="none" strike="noStrike" kern="0" cap="none" spc="0" normalizeH="0" baseline="0" noProof="0" dirty="0">
              <a:ln>
                <a:noFill/>
              </a:ln>
              <a:solidFill>
                <a:schemeClr val="tx1"/>
              </a:solidFill>
              <a:effectLst/>
              <a:uLnTx/>
              <a:uFillTx/>
              <a:latin typeface="DIN Pro Medium"/>
            </a:endParaRPr>
          </a:p>
        </p:txBody>
      </p:sp>
      <p:sp>
        <p:nvSpPr>
          <p:cNvPr id="77" name="Rectangle 76">
            <a:extLst>
              <a:ext uri="{FF2B5EF4-FFF2-40B4-BE49-F238E27FC236}">
                <a16:creationId xmlns:a16="http://schemas.microsoft.com/office/drawing/2014/main" id="{68FD170F-4E29-9D4C-AC96-AADD685CCCF1}"/>
              </a:ext>
            </a:extLst>
          </p:cNvPr>
          <p:cNvSpPr/>
          <p:nvPr/>
        </p:nvSpPr>
        <p:spPr>
          <a:xfrm>
            <a:off x="5483201" y="2774916"/>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grpSp>
        <p:nvGrpSpPr>
          <p:cNvPr id="78" name="Group 77">
            <a:extLst>
              <a:ext uri="{FF2B5EF4-FFF2-40B4-BE49-F238E27FC236}">
                <a16:creationId xmlns:a16="http://schemas.microsoft.com/office/drawing/2014/main" id="{080A6F32-6863-8C48-980B-C8A3B1BD0E0B}"/>
              </a:ext>
            </a:extLst>
          </p:cNvPr>
          <p:cNvGrpSpPr/>
          <p:nvPr/>
        </p:nvGrpSpPr>
        <p:grpSpPr>
          <a:xfrm>
            <a:off x="7468831" y="1375587"/>
            <a:ext cx="1692170" cy="882675"/>
            <a:chOff x="7339363" y="2974733"/>
            <a:chExt cx="1692170" cy="882675"/>
          </a:xfrm>
        </p:grpSpPr>
        <p:sp>
          <p:nvSpPr>
            <p:cNvPr id="79" name="Rectangle 78">
              <a:extLst>
                <a:ext uri="{FF2B5EF4-FFF2-40B4-BE49-F238E27FC236}">
                  <a16:creationId xmlns:a16="http://schemas.microsoft.com/office/drawing/2014/main" id="{B5686EF2-3421-7B46-A97C-25925B8442B9}"/>
                </a:ext>
              </a:extLst>
            </p:cNvPr>
            <p:cNvSpPr/>
            <p:nvPr/>
          </p:nvSpPr>
          <p:spPr>
            <a:xfrm>
              <a:off x="7400090" y="3027236"/>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80" name="Rectangle 79">
              <a:extLst>
                <a:ext uri="{FF2B5EF4-FFF2-40B4-BE49-F238E27FC236}">
                  <a16:creationId xmlns:a16="http://schemas.microsoft.com/office/drawing/2014/main" id="{D0FAC572-8DA1-1947-B935-7C424CA993DA}"/>
                </a:ext>
              </a:extLst>
            </p:cNvPr>
            <p:cNvSpPr/>
            <p:nvPr/>
          </p:nvSpPr>
          <p:spPr>
            <a:xfrm>
              <a:off x="7339363" y="2974733"/>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grpSp>
        <p:nvGrpSpPr>
          <p:cNvPr id="82" name="Group 81">
            <a:extLst>
              <a:ext uri="{FF2B5EF4-FFF2-40B4-BE49-F238E27FC236}">
                <a16:creationId xmlns:a16="http://schemas.microsoft.com/office/drawing/2014/main" id="{50CC40C4-45E0-224F-8C2A-738DD0423DB0}"/>
              </a:ext>
            </a:extLst>
          </p:cNvPr>
          <p:cNvGrpSpPr/>
          <p:nvPr/>
        </p:nvGrpSpPr>
        <p:grpSpPr>
          <a:xfrm>
            <a:off x="6335455" y="4284481"/>
            <a:ext cx="1692170" cy="882675"/>
            <a:chOff x="6426382" y="4716221"/>
            <a:chExt cx="1692170" cy="882675"/>
          </a:xfrm>
        </p:grpSpPr>
        <p:sp>
          <p:nvSpPr>
            <p:cNvPr id="86" name="Rectangle 85">
              <a:extLst>
                <a:ext uri="{FF2B5EF4-FFF2-40B4-BE49-F238E27FC236}">
                  <a16:creationId xmlns:a16="http://schemas.microsoft.com/office/drawing/2014/main" id="{C435F996-9C0B-7749-9750-F7B386D7561F}"/>
                </a:ext>
              </a:extLst>
            </p:cNvPr>
            <p:cNvSpPr/>
            <p:nvPr/>
          </p:nvSpPr>
          <p:spPr>
            <a:xfrm>
              <a:off x="6487109" y="4768724"/>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smtClean="0">
                  <a:solidFill>
                    <a:schemeClr val="tx1"/>
                  </a:solidFill>
                  <a:latin typeface="DIN Pro Medium"/>
                </a:rPr>
                <a:t>Node</a:t>
              </a:r>
              <a:endParaRPr kumimoji="0" lang="en-US" sz="1200" i="0" u="none" strike="noStrike" kern="0" cap="none" spc="0" normalizeH="0" baseline="0" noProof="0" dirty="0">
                <a:ln>
                  <a:noFill/>
                </a:ln>
                <a:solidFill>
                  <a:schemeClr val="tx1"/>
                </a:solidFill>
                <a:effectLst/>
                <a:uLnTx/>
                <a:uFillTx/>
                <a:latin typeface="DIN Pro Medium"/>
              </a:endParaRPr>
            </a:p>
          </p:txBody>
        </p:sp>
        <p:sp>
          <p:nvSpPr>
            <p:cNvPr id="87" name="Rectangle 86">
              <a:extLst>
                <a:ext uri="{FF2B5EF4-FFF2-40B4-BE49-F238E27FC236}">
                  <a16:creationId xmlns:a16="http://schemas.microsoft.com/office/drawing/2014/main" id="{21A07CB9-01E8-6E43-BCEA-499C54582580}"/>
                </a:ext>
              </a:extLst>
            </p:cNvPr>
            <p:cNvSpPr/>
            <p:nvPr/>
          </p:nvSpPr>
          <p:spPr>
            <a:xfrm>
              <a:off x="6426382" y="4716221"/>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grpSp>
        <p:nvGrpSpPr>
          <p:cNvPr id="83" name="Group 82">
            <a:extLst>
              <a:ext uri="{FF2B5EF4-FFF2-40B4-BE49-F238E27FC236}">
                <a16:creationId xmlns:a16="http://schemas.microsoft.com/office/drawing/2014/main" id="{5068DABF-E6D3-6446-86BC-01DE5DB86005}"/>
              </a:ext>
            </a:extLst>
          </p:cNvPr>
          <p:cNvGrpSpPr/>
          <p:nvPr/>
        </p:nvGrpSpPr>
        <p:grpSpPr>
          <a:xfrm>
            <a:off x="8602207" y="4278244"/>
            <a:ext cx="1692170" cy="882675"/>
            <a:chOff x="8191617" y="4663718"/>
            <a:chExt cx="1692170" cy="882675"/>
          </a:xfrm>
        </p:grpSpPr>
        <p:sp>
          <p:nvSpPr>
            <p:cNvPr id="84" name="Rectangle 83">
              <a:extLst>
                <a:ext uri="{FF2B5EF4-FFF2-40B4-BE49-F238E27FC236}">
                  <a16:creationId xmlns:a16="http://schemas.microsoft.com/office/drawing/2014/main" id="{612B5E56-86A9-2B4C-B2BF-693BD0743093}"/>
                </a:ext>
              </a:extLst>
            </p:cNvPr>
            <p:cNvSpPr/>
            <p:nvPr/>
          </p:nvSpPr>
          <p:spPr>
            <a:xfrm>
              <a:off x="8252344" y="4716221"/>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chemeClr val="tx1"/>
                  </a:solidFill>
                  <a:effectLst/>
                  <a:uLnTx/>
                  <a:uFillTx/>
                  <a:latin typeface="DIN Pro Medium"/>
                  <a:ea typeface="+mn-ea"/>
                  <a:cs typeface="+mn-cs"/>
                </a:rPr>
                <a:t>Node</a:t>
              </a:r>
              <a:endParaRPr kumimoji="0" lang="en-US" sz="1200" i="0" u="none" strike="noStrike" kern="0" cap="none" spc="0" normalizeH="0" baseline="0" noProof="0" dirty="0">
                <a:ln>
                  <a:noFill/>
                </a:ln>
                <a:solidFill>
                  <a:schemeClr val="tx1"/>
                </a:solidFill>
                <a:effectLst/>
                <a:uLnTx/>
                <a:uFillTx/>
                <a:latin typeface="DIN Pro Medium"/>
                <a:ea typeface="+mn-ea"/>
                <a:cs typeface="+mn-cs"/>
              </a:endParaRPr>
            </a:p>
          </p:txBody>
        </p:sp>
        <p:sp>
          <p:nvSpPr>
            <p:cNvPr id="85" name="Rectangle 84">
              <a:extLst>
                <a:ext uri="{FF2B5EF4-FFF2-40B4-BE49-F238E27FC236}">
                  <a16:creationId xmlns:a16="http://schemas.microsoft.com/office/drawing/2014/main" id="{974DC390-F6A7-3544-B67E-3881E9A21708}"/>
                </a:ext>
              </a:extLst>
            </p:cNvPr>
            <p:cNvSpPr/>
            <p:nvPr/>
          </p:nvSpPr>
          <p:spPr>
            <a:xfrm>
              <a:off x="8191617" y="4663718"/>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DIN Pro Medium"/>
                <a:ea typeface="+mn-ea"/>
                <a:cs typeface="+mn-cs"/>
              </a:endParaRPr>
            </a:p>
          </p:txBody>
        </p:sp>
      </p:grpSp>
      <p:cxnSp>
        <p:nvCxnSpPr>
          <p:cNvPr id="88" name="Straight Arrow Connector 87">
            <a:extLst>
              <a:ext uri="{FF2B5EF4-FFF2-40B4-BE49-F238E27FC236}">
                <a16:creationId xmlns:a16="http://schemas.microsoft.com/office/drawing/2014/main" id="{5BFAEF2A-D8BD-0A4E-94ED-8AE35A554A06}"/>
              </a:ext>
            </a:extLst>
          </p:cNvPr>
          <p:cNvCxnSpPr>
            <a:cxnSpLocks/>
            <a:stCxn id="80" idx="2"/>
            <a:endCxn id="77" idx="3"/>
          </p:cNvCxnSpPr>
          <p:nvPr/>
        </p:nvCxnSpPr>
        <p:spPr>
          <a:xfrm flipH="1">
            <a:off x="7175371" y="2258262"/>
            <a:ext cx="1139545" cy="95799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89" name="Straight Arrow Connector 88">
            <a:extLst>
              <a:ext uri="{FF2B5EF4-FFF2-40B4-BE49-F238E27FC236}">
                <a16:creationId xmlns:a16="http://schemas.microsoft.com/office/drawing/2014/main" id="{7B8C2CA7-07B2-C64A-9A76-0F4A7ED9A808}"/>
              </a:ext>
            </a:extLst>
          </p:cNvPr>
          <p:cNvCxnSpPr>
            <a:cxnSpLocks/>
            <a:stCxn id="70" idx="1"/>
            <a:endCxn id="77" idx="3"/>
          </p:cNvCxnSpPr>
          <p:nvPr/>
        </p:nvCxnSpPr>
        <p:spPr>
          <a:xfrm flipH="1">
            <a:off x="7175371" y="3214582"/>
            <a:ext cx="2272921" cy="167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0" name="Straight Arrow Connector 89">
            <a:extLst>
              <a:ext uri="{FF2B5EF4-FFF2-40B4-BE49-F238E27FC236}">
                <a16:creationId xmlns:a16="http://schemas.microsoft.com/office/drawing/2014/main" id="{7DEA19F2-B18E-4F46-9B14-C16E1CA3035F}"/>
              </a:ext>
            </a:extLst>
          </p:cNvPr>
          <p:cNvCxnSpPr>
            <a:cxnSpLocks/>
            <a:stCxn id="85" idx="0"/>
            <a:endCxn id="77" idx="3"/>
          </p:cNvCxnSpPr>
          <p:nvPr/>
        </p:nvCxnSpPr>
        <p:spPr>
          <a:xfrm flipH="1" flipV="1">
            <a:off x="7175371" y="3216254"/>
            <a:ext cx="2272921" cy="106199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1" name="Straight Arrow Connector 90">
            <a:extLst>
              <a:ext uri="{FF2B5EF4-FFF2-40B4-BE49-F238E27FC236}">
                <a16:creationId xmlns:a16="http://schemas.microsoft.com/office/drawing/2014/main" id="{BBCB5A2C-7F04-D047-AE00-0CE63D62139D}"/>
              </a:ext>
            </a:extLst>
          </p:cNvPr>
          <p:cNvCxnSpPr>
            <a:cxnSpLocks/>
            <a:stCxn id="86" idx="0"/>
            <a:endCxn id="77" idx="3"/>
          </p:cNvCxnSpPr>
          <p:nvPr/>
        </p:nvCxnSpPr>
        <p:spPr>
          <a:xfrm flipV="1">
            <a:off x="7175371" y="3216254"/>
            <a:ext cx="0" cy="112073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2" name="Straight Arrow Connector 91">
            <a:extLst>
              <a:ext uri="{FF2B5EF4-FFF2-40B4-BE49-F238E27FC236}">
                <a16:creationId xmlns:a16="http://schemas.microsoft.com/office/drawing/2014/main" id="{6632B18C-A3F8-9841-8EBC-5F882E73C8AC}"/>
              </a:ext>
            </a:extLst>
          </p:cNvPr>
          <p:cNvCxnSpPr>
            <a:cxnSpLocks/>
            <a:stCxn id="86" idx="0"/>
            <a:endCxn id="69" idx="1"/>
          </p:cNvCxnSpPr>
          <p:nvPr/>
        </p:nvCxnSpPr>
        <p:spPr>
          <a:xfrm flipV="1">
            <a:off x="7175371" y="3208346"/>
            <a:ext cx="2333648" cy="1128638"/>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3" name="Straight Arrow Connector 92">
            <a:extLst>
              <a:ext uri="{FF2B5EF4-FFF2-40B4-BE49-F238E27FC236}">
                <a16:creationId xmlns:a16="http://schemas.microsoft.com/office/drawing/2014/main" id="{1F55C5E2-856F-364C-BA68-E725075F8F2B}"/>
              </a:ext>
            </a:extLst>
          </p:cNvPr>
          <p:cNvCxnSpPr>
            <a:cxnSpLocks/>
            <a:stCxn id="86" idx="0"/>
            <a:endCxn id="80" idx="2"/>
          </p:cNvCxnSpPr>
          <p:nvPr/>
        </p:nvCxnSpPr>
        <p:spPr>
          <a:xfrm flipV="1">
            <a:off x="7175371" y="2258262"/>
            <a:ext cx="1139545" cy="207872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4" name="Straight Arrow Connector 93">
            <a:extLst>
              <a:ext uri="{FF2B5EF4-FFF2-40B4-BE49-F238E27FC236}">
                <a16:creationId xmlns:a16="http://schemas.microsoft.com/office/drawing/2014/main" id="{D1705A93-CA83-F84E-8BD4-0D1630027F92}"/>
              </a:ext>
            </a:extLst>
          </p:cNvPr>
          <p:cNvCxnSpPr>
            <a:cxnSpLocks/>
            <a:stCxn id="87" idx="0"/>
            <a:endCxn id="85" idx="0"/>
          </p:cNvCxnSpPr>
          <p:nvPr/>
        </p:nvCxnSpPr>
        <p:spPr>
          <a:xfrm flipV="1">
            <a:off x="7181540" y="4278244"/>
            <a:ext cx="2266752" cy="6237"/>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5" name="Straight Arrow Connector 94">
            <a:extLst>
              <a:ext uri="{FF2B5EF4-FFF2-40B4-BE49-F238E27FC236}">
                <a16:creationId xmlns:a16="http://schemas.microsoft.com/office/drawing/2014/main" id="{46911167-BAC4-4640-9E20-25DCDEBB853A}"/>
              </a:ext>
            </a:extLst>
          </p:cNvPr>
          <p:cNvCxnSpPr>
            <a:cxnSpLocks/>
            <a:stCxn id="85" idx="0"/>
            <a:endCxn id="70" idx="1"/>
          </p:cNvCxnSpPr>
          <p:nvPr/>
        </p:nvCxnSpPr>
        <p:spPr>
          <a:xfrm flipV="1">
            <a:off x="9448292" y="3214582"/>
            <a:ext cx="0" cy="106366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6" name="Straight Arrow Connector 95">
            <a:extLst>
              <a:ext uri="{FF2B5EF4-FFF2-40B4-BE49-F238E27FC236}">
                <a16:creationId xmlns:a16="http://schemas.microsoft.com/office/drawing/2014/main" id="{0FB1A736-4802-0A4A-9B08-5568BD693000}"/>
              </a:ext>
            </a:extLst>
          </p:cNvPr>
          <p:cNvCxnSpPr>
            <a:cxnSpLocks/>
            <a:stCxn id="85" idx="0"/>
            <a:endCxn id="80" idx="2"/>
          </p:cNvCxnSpPr>
          <p:nvPr/>
        </p:nvCxnSpPr>
        <p:spPr>
          <a:xfrm flipH="1" flipV="1">
            <a:off x="8314916" y="2258262"/>
            <a:ext cx="1133376" cy="2019982"/>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97" name="Straight Arrow Connector 96">
            <a:extLst>
              <a:ext uri="{FF2B5EF4-FFF2-40B4-BE49-F238E27FC236}">
                <a16:creationId xmlns:a16="http://schemas.microsoft.com/office/drawing/2014/main" id="{822078D8-4970-DB45-88E5-86493488702E}"/>
              </a:ext>
            </a:extLst>
          </p:cNvPr>
          <p:cNvCxnSpPr>
            <a:cxnSpLocks/>
            <a:stCxn id="70" idx="1"/>
            <a:endCxn id="80" idx="2"/>
          </p:cNvCxnSpPr>
          <p:nvPr/>
        </p:nvCxnSpPr>
        <p:spPr>
          <a:xfrm flipH="1" flipV="1">
            <a:off x="8314916" y="2258262"/>
            <a:ext cx="1133376" cy="95632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sp>
        <p:nvSpPr>
          <p:cNvPr id="99" name="Rectangle 98">
            <a:extLst>
              <a:ext uri="{FF2B5EF4-FFF2-40B4-BE49-F238E27FC236}">
                <a16:creationId xmlns:a16="http://schemas.microsoft.com/office/drawing/2014/main" id="{78372C84-37FB-BB49-BCBA-05FAD727699C}"/>
              </a:ext>
            </a:extLst>
          </p:cNvPr>
          <p:cNvSpPr/>
          <p:nvPr/>
        </p:nvSpPr>
        <p:spPr>
          <a:xfrm>
            <a:off x="10426535" y="4788766"/>
            <a:ext cx="1578305" cy="908929"/>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tx1"/>
                </a:solidFill>
                <a:latin typeface="DIN Pro Medium"/>
              </a:rPr>
              <a:t>Only nodes approved by  master node can join</a:t>
            </a:r>
            <a:endParaRPr kumimoji="0" lang="en-US" sz="1200" i="0" u="none" strike="noStrike" kern="0" cap="none" spc="0" normalizeH="0" baseline="0" noProof="0" dirty="0">
              <a:ln>
                <a:noFill/>
              </a:ln>
              <a:solidFill>
                <a:schemeClr val="tx1"/>
              </a:solidFill>
              <a:effectLst/>
              <a:uLnTx/>
              <a:uFillTx/>
              <a:latin typeface="DIN Pro Medium"/>
            </a:endParaRPr>
          </a:p>
        </p:txBody>
      </p:sp>
      <p:cxnSp>
        <p:nvCxnSpPr>
          <p:cNvPr id="101" name="Straight Arrow Connector 100">
            <a:extLst>
              <a:ext uri="{FF2B5EF4-FFF2-40B4-BE49-F238E27FC236}">
                <a16:creationId xmlns:a16="http://schemas.microsoft.com/office/drawing/2014/main" id="{AD3966DD-60B0-CF43-940D-32A4B51F1C1A}"/>
              </a:ext>
            </a:extLst>
          </p:cNvPr>
          <p:cNvCxnSpPr>
            <a:cxnSpLocks/>
            <a:endCxn id="72" idx="3"/>
          </p:cNvCxnSpPr>
          <p:nvPr/>
        </p:nvCxnSpPr>
        <p:spPr>
          <a:xfrm flipH="1" flipV="1">
            <a:off x="4412083" y="1956059"/>
            <a:ext cx="1058780" cy="112956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sp>
        <p:nvSpPr>
          <p:cNvPr id="107" name="Rectangle 106">
            <a:extLst>
              <a:ext uri="{FF2B5EF4-FFF2-40B4-BE49-F238E27FC236}">
                <a16:creationId xmlns:a16="http://schemas.microsoft.com/office/drawing/2014/main" id="{333E4AC2-8B22-874A-BEA3-1B4F8AA3B3E0}"/>
              </a:ext>
            </a:extLst>
          </p:cNvPr>
          <p:cNvSpPr/>
          <p:nvPr/>
        </p:nvSpPr>
        <p:spPr>
          <a:xfrm>
            <a:off x="2484191" y="2673944"/>
            <a:ext cx="2574176" cy="1243458"/>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rgbClr val="000000"/>
                </a:solidFill>
                <a:effectLst/>
                <a:uLnTx/>
                <a:uFillTx/>
                <a:latin typeface="DIN Pro Medium"/>
                <a:ea typeface="+mn-ea"/>
                <a:cs typeface="+mn-cs"/>
              </a:rPr>
              <a:t>Public </a:t>
            </a:r>
            <a:r>
              <a:rPr kumimoji="0" lang="en-US" sz="1200" i="0" u="none" strike="noStrike" kern="0" cap="none" spc="0" normalizeH="0" baseline="0" noProof="0" dirty="0">
                <a:ln>
                  <a:noFill/>
                </a:ln>
                <a:solidFill>
                  <a:srgbClr val="000000"/>
                </a:solidFill>
                <a:effectLst/>
                <a:uLnTx/>
                <a:uFillTx/>
                <a:latin typeface="DIN Pro Medium"/>
                <a:ea typeface="+mn-ea"/>
                <a:cs typeface="+mn-cs"/>
              </a:rPr>
              <a:t>Interface</a:t>
            </a:r>
          </a:p>
        </p:txBody>
      </p:sp>
      <p:cxnSp>
        <p:nvCxnSpPr>
          <p:cNvPr id="112" name="Straight Arrow Connector 111">
            <a:extLst>
              <a:ext uri="{FF2B5EF4-FFF2-40B4-BE49-F238E27FC236}">
                <a16:creationId xmlns:a16="http://schemas.microsoft.com/office/drawing/2014/main" id="{97D4743E-21CB-4446-A144-BAE5ECABFF75}"/>
              </a:ext>
            </a:extLst>
          </p:cNvPr>
          <p:cNvCxnSpPr>
            <a:cxnSpLocks/>
            <a:stCxn id="105" idx="1"/>
          </p:cNvCxnSpPr>
          <p:nvPr/>
        </p:nvCxnSpPr>
        <p:spPr>
          <a:xfrm flipH="1">
            <a:off x="1444924" y="3446817"/>
            <a:ext cx="1645544" cy="0"/>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cxnSp>
        <p:nvCxnSpPr>
          <p:cNvPr id="115" name="Straight Arrow Connector 114">
            <a:extLst>
              <a:ext uri="{FF2B5EF4-FFF2-40B4-BE49-F238E27FC236}">
                <a16:creationId xmlns:a16="http://schemas.microsoft.com/office/drawing/2014/main" id="{EA5E472F-1903-514D-BB1C-D9514F6E85C2}"/>
              </a:ext>
            </a:extLst>
          </p:cNvPr>
          <p:cNvCxnSpPr>
            <a:cxnSpLocks/>
            <a:endCxn id="105" idx="3"/>
          </p:cNvCxnSpPr>
          <p:nvPr/>
        </p:nvCxnSpPr>
        <p:spPr>
          <a:xfrm flipH="1">
            <a:off x="4412083" y="3134837"/>
            <a:ext cx="1078655" cy="31198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grpSp>
        <p:nvGrpSpPr>
          <p:cNvPr id="138" name="Group 137">
            <a:extLst>
              <a:ext uri="{FF2B5EF4-FFF2-40B4-BE49-F238E27FC236}">
                <a16:creationId xmlns:a16="http://schemas.microsoft.com/office/drawing/2014/main" id="{B0635538-4DD5-DB45-84BB-5FD2B4ADFD5F}"/>
              </a:ext>
            </a:extLst>
          </p:cNvPr>
          <p:cNvGrpSpPr>
            <a:grpSpLocks noChangeAspect="1"/>
          </p:cNvGrpSpPr>
          <p:nvPr/>
        </p:nvGrpSpPr>
        <p:grpSpPr>
          <a:xfrm>
            <a:off x="835580" y="3157267"/>
            <a:ext cx="391933" cy="393597"/>
            <a:chOff x="4954588" y="1664335"/>
            <a:chExt cx="522288" cy="523875"/>
          </a:xfrm>
        </p:grpSpPr>
        <p:sp>
          <p:nvSpPr>
            <p:cNvPr id="139" name="Freeform 22">
              <a:extLst>
                <a:ext uri="{FF2B5EF4-FFF2-40B4-BE49-F238E27FC236}">
                  <a16:creationId xmlns:a16="http://schemas.microsoft.com/office/drawing/2014/main" id="{09C31061-7B83-3A4D-B53D-F49D718CB81C}"/>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0" name="Freeform 138">
              <a:extLst>
                <a:ext uri="{FF2B5EF4-FFF2-40B4-BE49-F238E27FC236}">
                  <a16:creationId xmlns:a16="http://schemas.microsoft.com/office/drawing/2014/main" id="{9394B364-20B8-0143-89AC-508E7E9C2EFA}"/>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45" name="Freeform 139">
              <a:extLst>
                <a:ext uri="{FF2B5EF4-FFF2-40B4-BE49-F238E27FC236}">
                  <a16:creationId xmlns:a16="http://schemas.microsoft.com/office/drawing/2014/main" id="{6655BB55-DA4D-3F42-80C1-A964F75F728C}"/>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146" name="TextBox 145">
            <a:extLst>
              <a:ext uri="{FF2B5EF4-FFF2-40B4-BE49-F238E27FC236}">
                <a16:creationId xmlns:a16="http://schemas.microsoft.com/office/drawing/2014/main" id="{793EB1C8-95B0-F94C-8DBF-195D1ADA3CE4}"/>
              </a:ext>
            </a:extLst>
          </p:cNvPr>
          <p:cNvSpPr txBox="1"/>
          <p:nvPr/>
        </p:nvSpPr>
        <p:spPr>
          <a:xfrm>
            <a:off x="441498" y="3550408"/>
            <a:ext cx="1180096" cy="461665"/>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0" noProof="0" dirty="0" smtClean="0">
                <a:solidFill>
                  <a:srgbClr val="000000"/>
                </a:solidFill>
                <a:latin typeface="DIN Pro Medium"/>
              </a:rPr>
              <a:t>B2B Consumer</a:t>
            </a:r>
            <a:endParaRPr kumimoji="0" lang="en-US" sz="1200" i="0" u="none" strike="noStrike" kern="0" cap="none" spc="0" normalizeH="0" baseline="0" noProof="0" dirty="0">
              <a:ln>
                <a:noFill/>
              </a:ln>
              <a:solidFill>
                <a:srgbClr val="000000"/>
              </a:solidFill>
              <a:effectLst/>
              <a:uLnTx/>
              <a:uFillTx/>
              <a:latin typeface="DIN Pro Medium"/>
            </a:endParaRPr>
          </a:p>
        </p:txBody>
      </p:sp>
      <p:pic>
        <p:nvPicPr>
          <p:cNvPr id="153" name="Picture 152">
            <a:extLst>
              <a:ext uri="{FF2B5EF4-FFF2-40B4-BE49-F238E27FC236}">
                <a16:creationId xmlns:a16="http://schemas.microsoft.com/office/drawing/2014/main" id="{367E4A3B-5BD3-704D-AC51-10FE56E9D2F2}"/>
              </a:ext>
            </a:extLst>
          </p:cNvPr>
          <p:cNvPicPr>
            <a:picLocks noChangeAspect="1"/>
          </p:cNvPicPr>
          <p:nvPr/>
        </p:nvPicPr>
        <p:blipFill>
          <a:blip r:embed="rId8"/>
          <a:stretch>
            <a:fillRect/>
          </a:stretch>
        </p:blipFill>
        <p:spPr>
          <a:xfrm>
            <a:off x="3175785" y="1658921"/>
            <a:ext cx="320618" cy="567399"/>
          </a:xfrm>
          <a:prstGeom prst="rect">
            <a:avLst/>
          </a:prstGeom>
        </p:spPr>
      </p:pic>
      <p:grpSp>
        <p:nvGrpSpPr>
          <p:cNvPr id="104" name="Group 103">
            <a:extLst>
              <a:ext uri="{FF2B5EF4-FFF2-40B4-BE49-F238E27FC236}">
                <a16:creationId xmlns:a16="http://schemas.microsoft.com/office/drawing/2014/main" id="{8C98FAD9-DA58-EE41-892C-328571442DBF}"/>
              </a:ext>
            </a:extLst>
          </p:cNvPr>
          <p:cNvGrpSpPr/>
          <p:nvPr/>
        </p:nvGrpSpPr>
        <p:grpSpPr>
          <a:xfrm>
            <a:off x="3090468" y="3028863"/>
            <a:ext cx="1321615" cy="835907"/>
            <a:chOff x="3090468" y="1929849"/>
            <a:chExt cx="1321615" cy="835907"/>
          </a:xfrm>
        </p:grpSpPr>
        <p:sp>
          <p:nvSpPr>
            <p:cNvPr id="105" name="Rectangle 104">
              <a:extLst>
                <a:ext uri="{FF2B5EF4-FFF2-40B4-BE49-F238E27FC236}">
                  <a16:creationId xmlns:a16="http://schemas.microsoft.com/office/drawing/2014/main" id="{949F913B-10E9-F948-AC5B-85CB54B4A7D8}"/>
                </a:ext>
              </a:extLst>
            </p:cNvPr>
            <p:cNvSpPr/>
            <p:nvPr/>
          </p:nvSpPr>
          <p:spPr>
            <a:xfrm>
              <a:off x="3090468" y="1929849"/>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06" name="Rectangle 105">
              <a:extLst>
                <a:ext uri="{FF2B5EF4-FFF2-40B4-BE49-F238E27FC236}">
                  <a16:creationId xmlns:a16="http://schemas.microsoft.com/office/drawing/2014/main" id="{DE014409-A5A7-244B-8107-351A36BBF367}"/>
                </a:ext>
              </a:extLst>
            </p:cNvPr>
            <p:cNvSpPr/>
            <p:nvPr/>
          </p:nvSpPr>
          <p:spPr>
            <a:xfrm>
              <a:off x="3171561" y="2001854"/>
              <a:ext cx="1170832" cy="695634"/>
            </a:xfrm>
            <a:prstGeom prst="rect">
              <a:avLst/>
            </a:prstGeom>
            <a:solidFill>
              <a:schemeClr val="accent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DIN Pro Medium"/>
                  <a:ea typeface="+mn-ea"/>
                  <a:cs typeface="+mn-cs"/>
                </a:rPr>
                <a:t>Reference API and UI</a:t>
              </a:r>
            </a:p>
          </p:txBody>
        </p:sp>
      </p:grpSp>
      <p:sp>
        <p:nvSpPr>
          <p:cNvPr id="54" name="5-Point Star 53">
            <a:extLst>
              <a:ext uri="{FF2B5EF4-FFF2-40B4-BE49-F238E27FC236}">
                <a16:creationId xmlns:a16="http://schemas.microsoft.com/office/drawing/2014/main" id="{76265DD6-9609-B748-A011-065383A1C42E}"/>
              </a:ext>
            </a:extLst>
          </p:cNvPr>
          <p:cNvSpPr/>
          <p:nvPr/>
        </p:nvSpPr>
        <p:spPr bwMode="gray">
          <a:xfrm>
            <a:off x="6689905" y="2523369"/>
            <a:ext cx="492370" cy="492370"/>
          </a:xfrm>
          <a:prstGeom prst="star5">
            <a:avLst/>
          </a:prstGeom>
          <a:ln>
            <a:headEnd/>
            <a:tailEnd/>
          </a:ln>
        </p:spPr>
        <p:style>
          <a:lnRef idx="2">
            <a:schemeClr val="accent6"/>
          </a:lnRef>
          <a:fillRef idx="1">
            <a:schemeClr val="lt1"/>
          </a:fillRef>
          <a:effectRef idx="0">
            <a:schemeClr val="accent6"/>
          </a:effectRef>
          <a:fontRef idx="minor">
            <a:schemeClr val="dk1"/>
          </a:fontRef>
        </p:style>
        <p:txBody>
          <a:bodyPr wrap="square" lIns="88900" tIns="88900" rIns="88900" bIns="88900" rtlCol="0" anchor="ctr"/>
          <a:lstStyle/>
          <a:p>
            <a:pPr algn="ctr">
              <a:lnSpc>
                <a:spcPct val="106000"/>
              </a:lnSpc>
              <a:buFont typeface="Wingdings 2" pitchFamily="18" charset="2"/>
              <a:buNone/>
            </a:pPr>
            <a:endParaRPr lang="en-US" sz="1600" b="1" noProof="0" dirty="0" err="1">
              <a:solidFill>
                <a:schemeClr val="bg1"/>
              </a:solidFill>
            </a:endParaRPr>
          </a:p>
        </p:txBody>
      </p:sp>
      <p:pic>
        <p:nvPicPr>
          <p:cNvPr id="62" name="Picture 61"/>
          <p:cNvPicPr>
            <a:picLocks noChangeAspect="1"/>
          </p:cNvPicPr>
          <p:nvPr/>
        </p:nvPicPr>
        <p:blipFill rotWithShape="1">
          <a:blip r:embed="rId9"/>
          <a:srcRect b="55025"/>
          <a:stretch/>
        </p:blipFill>
        <p:spPr>
          <a:xfrm>
            <a:off x="5070242" y="5960169"/>
            <a:ext cx="5705399" cy="897831"/>
          </a:xfrm>
          <a:prstGeom prst="rect">
            <a:avLst/>
          </a:prstGeom>
        </p:spPr>
      </p:pic>
      <p:pic>
        <p:nvPicPr>
          <p:cNvPr id="63" name="Picture 62"/>
          <p:cNvPicPr>
            <a:picLocks noChangeAspect="1"/>
          </p:cNvPicPr>
          <p:nvPr/>
        </p:nvPicPr>
        <p:blipFill>
          <a:blip r:embed="rId10"/>
          <a:stretch>
            <a:fillRect/>
          </a:stretch>
        </p:blipFill>
        <p:spPr>
          <a:xfrm>
            <a:off x="9001125" y="-6989"/>
            <a:ext cx="3190875" cy="819150"/>
          </a:xfrm>
          <a:prstGeom prst="rect">
            <a:avLst/>
          </a:prstGeom>
        </p:spPr>
      </p:pic>
    </p:spTree>
    <p:extLst>
      <p:ext uri="{BB962C8B-B14F-4D97-AF65-F5344CB8AC3E}">
        <p14:creationId xmlns:p14="http://schemas.microsoft.com/office/powerpoint/2010/main" val="12920920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a:spLocks noGrp="1"/>
          </p:cNvSpPr>
          <p:nvPr>
            <p:ph type="title"/>
          </p:nvPr>
        </p:nvSpPr>
        <p:spPr>
          <a:xfrm>
            <a:off x="469900" y="402586"/>
            <a:ext cx="11252200" cy="698501"/>
          </a:xfrm>
        </p:spPr>
        <p:txBody>
          <a:bodyPr/>
          <a:lstStyle/>
          <a:p>
            <a:r>
              <a:rPr lang="en-US" b="1" dirty="0" smtClean="0">
                <a:solidFill>
                  <a:schemeClr val="tx1"/>
                </a:solidFill>
              </a:rPr>
              <a:t>High level blockchain permissioned distributed architecture</a:t>
            </a:r>
            <a:endParaRPr lang="en-US" b="1" dirty="0">
              <a:solidFill>
                <a:schemeClr val="tx1"/>
              </a:solidFill>
            </a:endParaRPr>
          </a:p>
        </p:txBody>
      </p:sp>
      <p:sp>
        <p:nvSpPr>
          <p:cNvPr id="9" name="Text Placeholder 8"/>
          <p:cNvSpPr>
            <a:spLocks noGrp="1"/>
          </p:cNvSpPr>
          <p:nvPr>
            <p:ph type="body" sz="quarter" idx="13"/>
          </p:nvPr>
        </p:nvSpPr>
        <p:spPr/>
        <p:txBody>
          <a:bodyPr/>
          <a:lstStyle/>
          <a:p>
            <a:r>
              <a:rPr lang="en-US" dirty="0">
                <a:solidFill>
                  <a:schemeClr val="bg2">
                    <a:lumMod val="75000"/>
                  </a:schemeClr>
                </a:solidFill>
              </a:rPr>
              <a:t>Restricted Access</a:t>
            </a: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6364"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29" name="Rectangle 128">
            <a:extLst>
              <a:ext uri="{FF2B5EF4-FFF2-40B4-BE49-F238E27FC236}">
                <a16:creationId xmlns:a16="http://schemas.microsoft.com/office/drawing/2014/main" id="{FE274E6A-265E-4F15-93F0-B6E5C20392E8}"/>
              </a:ext>
            </a:extLst>
          </p:cNvPr>
          <p:cNvSpPr/>
          <p:nvPr/>
        </p:nvSpPr>
        <p:spPr>
          <a:xfrm>
            <a:off x="2928506" y="2205509"/>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30" name="Rectangle 129">
            <a:extLst>
              <a:ext uri="{FF2B5EF4-FFF2-40B4-BE49-F238E27FC236}">
                <a16:creationId xmlns:a16="http://schemas.microsoft.com/office/drawing/2014/main" id="{6E7B4BA3-8EEF-41A1-AFA4-D335646CCCD7}"/>
              </a:ext>
            </a:extLst>
          </p:cNvPr>
          <p:cNvSpPr/>
          <p:nvPr/>
        </p:nvSpPr>
        <p:spPr>
          <a:xfrm>
            <a:off x="2484190" y="1632383"/>
            <a:ext cx="9015083" cy="307012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DIN Pro Medium"/>
                <a:ea typeface="+mn-ea"/>
                <a:cs typeface="+mn-cs"/>
              </a:rPr>
              <a:t>Cloud Environment</a:t>
            </a:r>
          </a:p>
        </p:txBody>
      </p:sp>
      <p:grpSp>
        <p:nvGrpSpPr>
          <p:cNvPr id="131" name="Group 130">
            <a:extLst>
              <a:ext uri="{FF2B5EF4-FFF2-40B4-BE49-F238E27FC236}">
                <a16:creationId xmlns:a16="http://schemas.microsoft.com/office/drawing/2014/main" id="{C1585F2A-63C6-493E-B853-FC6B15644FBA}"/>
              </a:ext>
            </a:extLst>
          </p:cNvPr>
          <p:cNvGrpSpPr>
            <a:grpSpLocks noChangeAspect="1"/>
          </p:cNvGrpSpPr>
          <p:nvPr/>
        </p:nvGrpSpPr>
        <p:grpSpPr>
          <a:xfrm>
            <a:off x="793315" y="2383606"/>
            <a:ext cx="391933" cy="393597"/>
            <a:chOff x="4954588" y="1664335"/>
            <a:chExt cx="522288" cy="523875"/>
          </a:xfrm>
        </p:grpSpPr>
        <p:sp>
          <p:nvSpPr>
            <p:cNvPr id="132" name="Freeform 22">
              <a:extLst>
                <a:ext uri="{FF2B5EF4-FFF2-40B4-BE49-F238E27FC236}">
                  <a16:creationId xmlns:a16="http://schemas.microsoft.com/office/drawing/2014/main" id="{B8EF9D67-4652-41A3-9336-B8395F05E3C3}"/>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33" name="Freeform 138">
              <a:extLst>
                <a:ext uri="{FF2B5EF4-FFF2-40B4-BE49-F238E27FC236}">
                  <a16:creationId xmlns:a16="http://schemas.microsoft.com/office/drawing/2014/main" id="{29AFD343-64CD-4C99-B9B8-E21ECE77DB46}"/>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34" name="Freeform 139">
              <a:extLst>
                <a:ext uri="{FF2B5EF4-FFF2-40B4-BE49-F238E27FC236}">
                  <a16:creationId xmlns:a16="http://schemas.microsoft.com/office/drawing/2014/main" id="{C0219936-A199-4400-B6CB-739D37CA4B7F}"/>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128" name="Rectangle 127">
            <a:extLst>
              <a:ext uri="{FF2B5EF4-FFF2-40B4-BE49-F238E27FC236}">
                <a16:creationId xmlns:a16="http://schemas.microsoft.com/office/drawing/2014/main" id="{8C4CBA39-02EB-48CA-88E5-712704AFD9ED}"/>
              </a:ext>
            </a:extLst>
          </p:cNvPr>
          <p:cNvSpPr/>
          <p:nvPr/>
        </p:nvSpPr>
        <p:spPr>
          <a:xfrm>
            <a:off x="5236163" y="1868127"/>
            <a:ext cx="5879754" cy="2603164"/>
          </a:xfrm>
          <a:prstGeom prst="rect">
            <a:avLst/>
          </a:prstGeom>
          <a:ln>
            <a:solidFill>
              <a:schemeClr val="bg2"/>
            </a:solid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rgbClr val="000000"/>
                </a:solidFill>
                <a:effectLst/>
                <a:uLnTx/>
                <a:uFillTx/>
                <a:latin typeface="DIN Pro Medium"/>
                <a:ea typeface="+mn-ea"/>
                <a:cs typeface="+mn-cs"/>
              </a:rPr>
              <a:t>Blockchain Network</a:t>
            </a:r>
          </a:p>
        </p:txBody>
      </p:sp>
      <p:sp>
        <p:nvSpPr>
          <p:cNvPr id="135" name="TextBox 134">
            <a:extLst>
              <a:ext uri="{FF2B5EF4-FFF2-40B4-BE49-F238E27FC236}">
                <a16:creationId xmlns:a16="http://schemas.microsoft.com/office/drawing/2014/main" id="{C2966E67-F592-4F2A-AF48-5113F9C6B6B2}"/>
              </a:ext>
            </a:extLst>
          </p:cNvPr>
          <p:cNvSpPr txBox="1"/>
          <p:nvPr/>
        </p:nvSpPr>
        <p:spPr>
          <a:xfrm>
            <a:off x="433895" y="2776747"/>
            <a:ext cx="1180096" cy="261610"/>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rgbClr val="000000"/>
                </a:solidFill>
                <a:effectLst/>
                <a:uLnTx/>
                <a:uFillTx/>
                <a:latin typeface="DIN Pro Medium"/>
                <a:ea typeface="+mn-ea"/>
                <a:cs typeface="+mn-cs"/>
              </a:rPr>
              <a:t>Consumers</a:t>
            </a:r>
            <a:endParaRPr kumimoji="0" lang="en-US" sz="1100" i="0" u="none" strike="noStrike" kern="0" cap="none" spc="0" normalizeH="0" baseline="0" noProof="0" dirty="0">
              <a:ln>
                <a:noFill/>
              </a:ln>
              <a:solidFill>
                <a:srgbClr val="000000"/>
              </a:solidFill>
              <a:effectLst/>
              <a:uLnTx/>
              <a:uFillTx/>
              <a:latin typeface="DIN Pro Medium"/>
              <a:ea typeface="+mn-ea"/>
              <a:cs typeface="+mn-cs"/>
            </a:endParaRPr>
          </a:p>
        </p:txBody>
      </p:sp>
      <p:sp>
        <p:nvSpPr>
          <p:cNvPr id="136" name="Rectangle 135">
            <a:extLst>
              <a:ext uri="{FF2B5EF4-FFF2-40B4-BE49-F238E27FC236}">
                <a16:creationId xmlns:a16="http://schemas.microsoft.com/office/drawing/2014/main" id="{791A128A-CEB3-40CB-B064-96F3AD026585}"/>
              </a:ext>
            </a:extLst>
          </p:cNvPr>
          <p:cNvSpPr/>
          <p:nvPr/>
        </p:nvSpPr>
        <p:spPr>
          <a:xfrm>
            <a:off x="3009599" y="2277514"/>
            <a:ext cx="1170832" cy="695634"/>
          </a:xfrm>
          <a:prstGeom prst="rect">
            <a:avLst/>
          </a:prstGeom>
          <a:solidFill>
            <a:schemeClr val="accent1">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DIN Pro Medium"/>
                <a:ea typeface="+mn-ea"/>
                <a:cs typeface="+mn-cs"/>
              </a:rPr>
              <a:t>Reference API and UI</a:t>
            </a:r>
          </a:p>
        </p:txBody>
      </p:sp>
      <p:sp>
        <p:nvSpPr>
          <p:cNvPr id="137" name="Rectangle 136">
            <a:extLst>
              <a:ext uri="{FF2B5EF4-FFF2-40B4-BE49-F238E27FC236}">
                <a16:creationId xmlns:a16="http://schemas.microsoft.com/office/drawing/2014/main" id="{2006FC57-67CE-4938-A2E8-E04B8F0A4E65}"/>
              </a:ext>
            </a:extLst>
          </p:cNvPr>
          <p:cNvSpPr/>
          <p:nvPr/>
        </p:nvSpPr>
        <p:spPr>
          <a:xfrm>
            <a:off x="6282687" y="2252195"/>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chemeClr val="tx1"/>
                </a:solidFill>
                <a:effectLst/>
                <a:uLnTx/>
                <a:uFillTx/>
                <a:latin typeface="DIN Pro Medium"/>
                <a:ea typeface="+mn-ea"/>
                <a:cs typeface="+mn-cs"/>
              </a:rPr>
              <a:t>Node </a:t>
            </a:r>
            <a:r>
              <a:rPr kumimoji="0" lang="en-US" sz="1100" i="0" u="none" strike="noStrike" kern="0" cap="none" spc="0" normalizeH="0" baseline="0" noProof="0" dirty="0">
                <a:ln>
                  <a:noFill/>
                </a:ln>
                <a:solidFill>
                  <a:schemeClr val="tx1"/>
                </a:solidFill>
                <a:effectLst/>
                <a:uLnTx/>
                <a:uFillTx/>
                <a:latin typeface="DIN Pro Medium"/>
                <a:ea typeface="+mn-ea"/>
                <a:cs typeface="+mn-cs"/>
              </a:rPr>
              <a:t>0</a:t>
            </a:r>
          </a:p>
        </p:txBody>
      </p:sp>
      <p:sp>
        <p:nvSpPr>
          <p:cNvPr id="138" name="Rectangle 137">
            <a:extLst>
              <a:ext uri="{FF2B5EF4-FFF2-40B4-BE49-F238E27FC236}">
                <a16:creationId xmlns:a16="http://schemas.microsoft.com/office/drawing/2014/main" id="{1E3BCFFE-6507-431C-920C-82CA1431FD75}"/>
              </a:ext>
            </a:extLst>
          </p:cNvPr>
          <p:cNvSpPr/>
          <p:nvPr/>
        </p:nvSpPr>
        <p:spPr>
          <a:xfrm>
            <a:off x="9034661" y="2252195"/>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schemeClr val="tx1"/>
                </a:solidFill>
                <a:effectLst/>
                <a:uLnTx/>
                <a:uFillTx/>
                <a:latin typeface="DIN Pro Medium"/>
                <a:ea typeface="+mn-ea"/>
                <a:cs typeface="+mn-cs"/>
              </a:rPr>
              <a:t>Consensus Mechanism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smtClean="0">
                <a:ln>
                  <a:noFill/>
                </a:ln>
                <a:solidFill>
                  <a:schemeClr val="tx1"/>
                </a:solidFill>
                <a:effectLst/>
                <a:uLnTx/>
                <a:uFillTx/>
                <a:latin typeface="DIN Pro Medium"/>
                <a:ea typeface="+mn-ea"/>
                <a:cs typeface="+mn-cs"/>
              </a:rPr>
              <a:t>(Controlling</a:t>
            </a:r>
            <a:r>
              <a:rPr kumimoji="0" lang="en-US" sz="1100" u="none" strike="noStrike" kern="0" cap="none" spc="0" normalizeH="0" noProof="0" dirty="0" smtClean="0">
                <a:ln>
                  <a:noFill/>
                </a:ln>
                <a:solidFill>
                  <a:schemeClr val="tx1"/>
                </a:solidFill>
                <a:effectLst/>
                <a:uLnTx/>
                <a:uFillTx/>
                <a:latin typeface="DIN Pro Medium"/>
                <a:ea typeface="+mn-ea"/>
                <a:cs typeface="+mn-cs"/>
              </a:rPr>
              <a:t> entity</a:t>
            </a:r>
            <a:r>
              <a:rPr kumimoji="0" lang="en-US" sz="1100" u="none" strike="noStrike" kern="0" cap="none" spc="0" normalizeH="0" baseline="0" noProof="0" dirty="0" smtClean="0">
                <a:ln>
                  <a:noFill/>
                </a:ln>
                <a:solidFill>
                  <a:schemeClr val="tx1"/>
                </a:solidFill>
                <a:effectLst/>
                <a:uLnTx/>
                <a:uFillTx/>
                <a:latin typeface="DIN Pro Medium"/>
                <a:ea typeface="+mn-ea"/>
                <a:cs typeface="+mn-cs"/>
              </a:rPr>
              <a:t>)</a:t>
            </a:r>
            <a:endParaRPr kumimoji="0" lang="en-US" sz="1100" u="none" strike="noStrike" kern="0" cap="none" spc="0" normalizeH="0" baseline="0" noProof="0" dirty="0">
              <a:ln>
                <a:noFill/>
              </a:ln>
              <a:solidFill>
                <a:schemeClr val="tx1"/>
              </a:solidFill>
              <a:effectLst/>
              <a:uLnTx/>
              <a:uFillTx/>
              <a:latin typeface="DIN Pro Medium"/>
              <a:ea typeface="+mn-ea"/>
              <a:cs typeface="+mn-cs"/>
            </a:endParaRPr>
          </a:p>
        </p:txBody>
      </p:sp>
      <p:sp>
        <p:nvSpPr>
          <p:cNvPr id="139" name="Rectangle 138">
            <a:extLst>
              <a:ext uri="{FF2B5EF4-FFF2-40B4-BE49-F238E27FC236}">
                <a16:creationId xmlns:a16="http://schemas.microsoft.com/office/drawing/2014/main" id="{9445FDDA-7836-48C4-A210-87F1311773A4}"/>
              </a:ext>
            </a:extLst>
          </p:cNvPr>
          <p:cNvSpPr/>
          <p:nvPr/>
        </p:nvSpPr>
        <p:spPr>
          <a:xfrm>
            <a:off x="6282687" y="3475712"/>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chemeClr val="tx1"/>
                </a:solidFill>
                <a:effectLst/>
                <a:uLnTx/>
                <a:uFillTx/>
                <a:latin typeface="DIN Pro Medium"/>
                <a:ea typeface="+mn-ea"/>
                <a:cs typeface="+mn-cs"/>
              </a:rPr>
              <a:t>Node </a:t>
            </a:r>
            <a:r>
              <a:rPr kumimoji="0" lang="en-US" sz="1100" i="0" u="none" strike="noStrike" kern="0" cap="none" spc="0" normalizeH="0" baseline="0" noProof="0" dirty="0">
                <a:ln>
                  <a:noFill/>
                </a:ln>
                <a:solidFill>
                  <a:schemeClr val="tx1"/>
                </a:solidFill>
                <a:effectLst/>
                <a:uLnTx/>
                <a:uFillTx/>
                <a:latin typeface="DIN Pro Medium"/>
                <a:ea typeface="+mn-ea"/>
                <a:cs typeface="+mn-cs"/>
              </a:rPr>
              <a:t>1</a:t>
            </a:r>
          </a:p>
        </p:txBody>
      </p:sp>
      <p:sp>
        <p:nvSpPr>
          <p:cNvPr id="140" name="Rectangle 139">
            <a:extLst>
              <a:ext uri="{FF2B5EF4-FFF2-40B4-BE49-F238E27FC236}">
                <a16:creationId xmlns:a16="http://schemas.microsoft.com/office/drawing/2014/main" id="{D6BB0FAE-8173-44CD-A315-0232A01AB1F8}"/>
              </a:ext>
            </a:extLst>
          </p:cNvPr>
          <p:cNvSpPr/>
          <p:nvPr/>
        </p:nvSpPr>
        <p:spPr>
          <a:xfrm>
            <a:off x="9034661" y="3475712"/>
            <a:ext cx="1558378" cy="765197"/>
          </a:xfrm>
          <a:prstGeom prst="rect">
            <a:avLst/>
          </a:prstGeom>
          <a:solidFill>
            <a:srgbClr val="99FF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chemeClr val="tx1"/>
                </a:solidFill>
                <a:effectLst/>
                <a:uLnTx/>
                <a:uFillTx/>
                <a:latin typeface="DIN Pro Medium"/>
              </a:rPr>
              <a:t>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schemeClr val="tx1"/>
                </a:solidFill>
                <a:effectLst/>
                <a:uLnTx/>
                <a:uFillTx/>
                <a:latin typeface="DIN Pro Medium"/>
              </a:rPr>
              <a:t>(Certificate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chemeClr val="tx1"/>
                </a:solidFill>
                <a:effectLst/>
                <a:uLnTx/>
                <a:uFillTx/>
                <a:latin typeface="DIN Pro Medium"/>
              </a:rPr>
              <a:t>(</a:t>
            </a:r>
            <a:r>
              <a:rPr lang="en-US" sz="1100" kern="0" dirty="0" smtClean="0">
                <a:solidFill>
                  <a:schemeClr val="tx1"/>
                </a:solidFill>
                <a:latin typeface="DIN Pro Medium"/>
              </a:rPr>
              <a:t>Controlling entity</a:t>
            </a:r>
            <a:r>
              <a:rPr kumimoji="0" lang="en-US" sz="1100" i="0" u="none" strike="noStrike" kern="0" cap="none" spc="0" normalizeH="0" baseline="0" noProof="0" dirty="0" smtClean="0">
                <a:ln>
                  <a:noFill/>
                </a:ln>
                <a:solidFill>
                  <a:schemeClr val="tx1"/>
                </a:solidFill>
                <a:effectLst/>
                <a:uLnTx/>
                <a:uFillTx/>
                <a:latin typeface="DIN Pro Medium"/>
              </a:rPr>
              <a:t>)</a:t>
            </a:r>
            <a:endParaRPr kumimoji="0" lang="en-US" sz="1100" i="0" u="none" strike="noStrike" kern="0" cap="none" spc="0" normalizeH="0" baseline="0" noProof="0" dirty="0">
              <a:ln>
                <a:noFill/>
              </a:ln>
              <a:solidFill>
                <a:schemeClr val="tx1"/>
              </a:solidFill>
              <a:effectLst/>
              <a:uLnTx/>
              <a:uFillTx/>
              <a:latin typeface="DIN Pro Medium"/>
            </a:endParaRPr>
          </a:p>
        </p:txBody>
      </p:sp>
      <p:cxnSp>
        <p:nvCxnSpPr>
          <p:cNvPr id="154" name="Straight Arrow Connector 153">
            <a:extLst>
              <a:ext uri="{FF2B5EF4-FFF2-40B4-BE49-F238E27FC236}">
                <a16:creationId xmlns:a16="http://schemas.microsoft.com/office/drawing/2014/main" id="{892CD1FB-1535-4334-B560-C3002908F06D}"/>
              </a:ext>
            </a:extLst>
          </p:cNvPr>
          <p:cNvCxnSpPr>
            <a:cxnSpLocks/>
            <a:stCxn id="129" idx="1"/>
          </p:cNvCxnSpPr>
          <p:nvPr/>
        </p:nvCxnSpPr>
        <p:spPr>
          <a:xfrm flipH="1">
            <a:off x="1344997" y="2623463"/>
            <a:ext cx="1583509" cy="1868"/>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cxnSp>
        <p:nvCxnSpPr>
          <p:cNvPr id="155" name="Straight Arrow Connector 154">
            <a:extLst>
              <a:ext uri="{FF2B5EF4-FFF2-40B4-BE49-F238E27FC236}">
                <a16:creationId xmlns:a16="http://schemas.microsoft.com/office/drawing/2014/main" id="{FE1F47A9-347F-4FF5-9597-D3CF1A9B646B}"/>
              </a:ext>
            </a:extLst>
          </p:cNvPr>
          <p:cNvCxnSpPr>
            <a:cxnSpLocks/>
            <a:endCxn id="129" idx="3"/>
          </p:cNvCxnSpPr>
          <p:nvPr/>
        </p:nvCxnSpPr>
        <p:spPr>
          <a:xfrm flipH="1" flipV="1">
            <a:off x="4250121" y="2623463"/>
            <a:ext cx="1971842" cy="1868"/>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cxnSp>
        <p:nvCxnSpPr>
          <p:cNvPr id="156" name="Straight Arrow Connector 155">
            <a:extLst>
              <a:ext uri="{FF2B5EF4-FFF2-40B4-BE49-F238E27FC236}">
                <a16:creationId xmlns:a16="http://schemas.microsoft.com/office/drawing/2014/main" id="{F7247A95-4A07-4163-875A-DEDF5F76B97C}"/>
              </a:ext>
            </a:extLst>
          </p:cNvPr>
          <p:cNvCxnSpPr>
            <a:cxnSpLocks/>
          </p:cNvCxnSpPr>
          <p:nvPr/>
        </p:nvCxnSpPr>
        <p:spPr>
          <a:xfrm flipV="1">
            <a:off x="3595013" y="3076818"/>
            <a:ext cx="0" cy="402206"/>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cxnSp>
        <p:nvCxnSpPr>
          <p:cNvPr id="157" name="Straight Arrow Connector 156">
            <a:extLst>
              <a:ext uri="{FF2B5EF4-FFF2-40B4-BE49-F238E27FC236}">
                <a16:creationId xmlns:a16="http://schemas.microsoft.com/office/drawing/2014/main" id="{3D5509B3-1BE2-43FF-9242-32BA1D535912}"/>
              </a:ext>
            </a:extLst>
          </p:cNvPr>
          <p:cNvCxnSpPr>
            <a:cxnSpLocks/>
          </p:cNvCxnSpPr>
          <p:nvPr/>
        </p:nvCxnSpPr>
        <p:spPr>
          <a:xfrm flipV="1">
            <a:off x="7074726" y="3117325"/>
            <a:ext cx="2" cy="266051"/>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158" name="Straight Arrow Connector 157">
            <a:extLst>
              <a:ext uri="{FF2B5EF4-FFF2-40B4-BE49-F238E27FC236}">
                <a16:creationId xmlns:a16="http://schemas.microsoft.com/office/drawing/2014/main" id="{06ED6958-AE1F-453E-A4D1-8122CA4A991A}"/>
              </a:ext>
            </a:extLst>
          </p:cNvPr>
          <p:cNvCxnSpPr>
            <a:cxnSpLocks/>
          </p:cNvCxnSpPr>
          <p:nvPr/>
        </p:nvCxnSpPr>
        <p:spPr>
          <a:xfrm flipV="1">
            <a:off x="7932116" y="3117325"/>
            <a:ext cx="998584" cy="299980"/>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cxnSp>
        <p:nvCxnSpPr>
          <p:cNvPr id="159" name="Straight Arrow Connector 158">
            <a:extLst>
              <a:ext uri="{FF2B5EF4-FFF2-40B4-BE49-F238E27FC236}">
                <a16:creationId xmlns:a16="http://schemas.microsoft.com/office/drawing/2014/main" id="{ABA4B3ED-1524-4B9D-85DA-87A3B52AA4BD}"/>
              </a:ext>
            </a:extLst>
          </p:cNvPr>
          <p:cNvCxnSpPr>
            <a:cxnSpLocks/>
          </p:cNvCxnSpPr>
          <p:nvPr/>
        </p:nvCxnSpPr>
        <p:spPr>
          <a:xfrm>
            <a:off x="7942580" y="3095144"/>
            <a:ext cx="1006106" cy="322161"/>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sp>
        <p:nvSpPr>
          <p:cNvPr id="172" name="Rectangle 171">
            <a:extLst>
              <a:ext uri="{FF2B5EF4-FFF2-40B4-BE49-F238E27FC236}">
                <a16:creationId xmlns:a16="http://schemas.microsoft.com/office/drawing/2014/main" id="{6B7A6817-4FAB-445D-B284-703E9B3ABBAA}"/>
              </a:ext>
            </a:extLst>
          </p:cNvPr>
          <p:cNvSpPr/>
          <p:nvPr/>
        </p:nvSpPr>
        <p:spPr>
          <a:xfrm>
            <a:off x="6221960" y="2199692"/>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73" name="Rectangle 172">
            <a:extLst>
              <a:ext uri="{FF2B5EF4-FFF2-40B4-BE49-F238E27FC236}">
                <a16:creationId xmlns:a16="http://schemas.microsoft.com/office/drawing/2014/main" id="{3186A56D-FF93-4490-B6E0-AEA879101BC3}"/>
              </a:ext>
            </a:extLst>
          </p:cNvPr>
          <p:cNvSpPr/>
          <p:nvPr/>
        </p:nvSpPr>
        <p:spPr>
          <a:xfrm>
            <a:off x="6221960" y="3417305"/>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74" name="Rectangle 173">
            <a:extLst>
              <a:ext uri="{FF2B5EF4-FFF2-40B4-BE49-F238E27FC236}">
                <a16:creationId xmlns:a16="http://schemas.microsoft.com/office/drawing/2014/main" id="{3695E509-BD73-4F8C-8D3A-2DB83D15B2D5}"/>
              </a:ext>
            </a:extLst>
          </p:cNvPr>
          <p:cNvSpPr/>
          <p:nvPr/>
        </p:nvSpPr>
        <p:spPr>
          <a:xfrm>
            <a:off x="8973934" y="2199692"/>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75" name="Rectangle 174">
            <a:extLst>
              <a:ext uri="{FF2B5EF4-FFF2-40B4-BE49-F238E27FC236}">
                <a16:creationId xmlns:a16="http://schemas.microsoft.com/office/drawing/2014/main" id="{60C89D17-94B1-439C-9AA7-C4DC91E662CA}"/>
              </a:ext>
            </a:extLst>
          </p:cNvPr>
          <p:cNvSpPr/>
          <p:nvPr/>
        </p:nvSpPr>
        <p:spPr>
          <a:xfrm>
            <a:off x="8973934" y="3417305"/>
            <a:ext cx="1692170" cy="882675"/>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sp>
        <p:nvSpPr>
          <p:cNvPr id="177" name="Rectangle 176">
            <a:extLst>
              <a:ext uri="{FF2B5EF4-FFF2-40B4-BE49-F238E27FC236}">
                <a16:creationId xmlns:a16="http://schemas.microsoft.com/office/drawing/2014/main" id="{3AF432AD-2084-4E67-A880-AAD9CEAE01B5}"/>
              </a:ext>
            </a:extLst>
          </p:cNvPr>
          <p:cNvSpPr/>
          <p:nvPr/>
        </p:nvSpPr>
        <p:spPr>
          <a:xfrm>
            <a:off x="3009599" y="3575092"/>
            <a:ext cx="1170832" cy="695634"/>
          </a:xfrm>
          <a:prstGeom prst="rect">
            <a:avLst/>
          </a:prstGeom>
          <a:solidFill>
            <a:schemeClr val="accent1">
              <a:lumMod val="60000"/>
              <a:lumOff val="40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DIN Pro Medium"/>
                <a:ea typeface="+mn-ea"/>
                <a:cs typeface="+mn-cs"/>
              </a:rPr>
              <a:t>Data Repository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DIN Pro Medium"/>
                <a:ea typeface="+mn-ea"/>
                <a:cs typeface="+mn-cs"/>
              </a:rPr>
              <a:t>(Off Chain)</a:t>
            </a:r>
          </a:p>
        </p:txBody>
      </p:sp>
      <p:cxnSp>
        <p:nvCxnSpPr>
          <p:cNvPr id="178" name="Straight Arrow Connector 177">
            <a:extLst>
              <a:ext uri="{FF2B5EF4-FFF2-40B4-BE49-F238E27FC236}">
                <a16:creationId xmlns:a16="http://schemas.microsoft.com/office/drawing/2014/main" id="{1D677316-2D18-4AAC-9AD3-6CA40E063FC7}"/>
              </a:ext>
            </a:extLst>
          </p:cNvPr>
          <p:cNvCxnSpPr>
            <a:cxnSpLocks/>
          </p:cNvCxnSpPr>
          <p:nvPr/>
        </p:nvCxnSpPr>
        <p:spPr>
          <a:xfrm flipV="1">
            <a:off x="9826896" y="3117325"/>
            <a:ext cx="2" cy="266051"/>
          </a:xfrm>
          <a:prstGeom prst="straightConnector1">
            <a:avLst/>
          </a:prstGeom>
          <a:noFill/>
          <a:ln w="15875" cap="flat" cmpd="sng" algn="ctr">
            <a:solidFill>
              <a:srgbClr val="000000">
                <a:lumMod val="50000"/>
                <a:lumOff val="50000"/>
              </a:srgbClr>
            </a:solidFill>
            <a:prstDash val="solid"/>
            <a:miter lim="800000"/>
            <a:headEnd type="arrow"/>
            <a:tailEnd type="arrow"/>
          </a:ln>
          <a:effectLst/>
        </p:spPr>
      </p:cxnSp>
      <p:sp>
        <p:nvSpPr>
          <p:cNvPr id="179" name="Rectangle 178">
            <a:extLst>
              <a:ext uri="{FF2B5EF4-FFF2-40B4-BE49-F238E27FC236}">
                <a16:creationId xmlns:a16="http://schemas.microsoft.com/office/drawing/2014/main" id="{8EBD0012-E5A4-4CFB-97A0-05A767262CCB}"/>
              </a:ext>
            </a:extLst>
          </p:cNvPr>
          <p:cNvSpPr/>
          <p:nvPr/>
        </p:nvSpPr>
        <p:spPr>
          <a:xfrm>
            <a:off x="2928506" y="3506508"/>
            <a:ext cx="1321615" cy="835907"/>
          </a:xfrm>
          <a:prstGeom prst="rect">
            <a:avLst/>
          </a:prstGeom>
          <a:noFill/>
          <a:ln w="19050" cap="flat" cmpd="sng" algn="ctr">
            <a:solidFill>
              <a:srgbClr val="FFFFFF">
                <a:lumMod val="50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DIN Pro Medium"/>
              <a:ea typeface="+mn-ea"/>
              <a:cs typeface="+mn-cs"/>
            </a:endParaRPr>
          </a:p>
        </p:txBody>
      </p:sp>
      <p:grpSp>
        <p:nvGrpSpPr>
          <p:cNvPr id="181" name="Group 180">
            <a:extLst>
              <a:ext uri="{FF2B5EF4-FFF2-40B4-BE49-F238E27FC236}">
                <a16:creationId xmlns:a16="http://schemas.microsoft.com/office/drawing/2014/main" id="{C1585F2A-63C6-493E-B853-FC6B15644FBA}"/>
              </a:ext>
            </a:extLst>
          </p:cNvPr>
          <p:cNvGrpSpPr>
            <a:grpSpLocks noChangeAspect="1"/>
          </p:cNvGrpSpPr>
          <p:nvPr/>
        </p:nvGrpSpPr>
        <p:grpSpPr>
          <a:xfrm>
            <a:off x="890299" y="3681313"/>
            <a:ext cx="391933" cy="393597"/>
            <a:chOff x="4954588" y="1664335"/>
            <a:chExt cx="522288" cy="523875"/>
          </a:xfrm>
        </p:grpSpPr>
        <p:sp>
          <p:nvSpPr>
            <p:cNvPr id="182" name="Freeform 22">
              <a:extLst>
                <a:ext uri="{FF2B5EF4-FFF2-40B4-BE49-F238E27FC236}">
                  <a16:creationId xmlns:a16="http://schemas.microsoft.com/office/drawing/2014/main" id="{B8EF9D67-4652-41A3-9336-B8395F05E3C3}"/>
                </a:ext>
              </a:extLst>
            </p:cNvPr>
            <p:cNvSpPr>
              <a:spLocks noEditPoints="1"/>
            </p:cNvSpPr>
            <p:nvPr/>
          </p:nvSpPr>
          <p:spPr bwMode="auto">
            <a:xfrm>
              <a:off x="4954588" y="1664335"/>
              <a:ext cx="522288" cy="523875"/>
            </a:xfrm>
            <a:custGeom>
              <a:avLst/>
              <a:gdLst>
                <a:gd name="T0" fmla="*/ 312 w 658"/>
                <a:gd name="T1" fmla="*/ 659 h 659"/>
                <a:gd name="T2" fmla="*/ 262 w 658"/>
                <a:gd name="T3" fmla="*/ 652 h 659"/>
                <a:gd name="T4" fmla="*/ 202 w 658"/>
                <a:gd name="T5" fmla="*/ 634 h 659"/>
                <a:gd name="T6" fmla="*/ 120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1 w 658"/>
                <a:gd name="T19" fmla="*/ 248 h 659"/>
                <a:gd name="T20" fmla="*/ 40 w 658"/>
                <a:gd name="T21" fmla="*/ 174 h 659"/>
                <a:gd name="T22" fmla="*/ 97 w 658"/>
                <a:gd name="T23" fmla="*/ 97 h 659"/>
                <a:gd name="T24" fmla="*/ 172 w 658"/>
                <a:gd name="T25" fmla="*/ 41 h 659"/>
                <a:gd name="T26" fmla="*/ 247 w 658"/>
                <a:gd name="T27" fmla="*/ 11 h 659"/>
                <a:gd name="T28" fmla="*/ 296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2 w 658"/>
                <a:gd name="T41" fmla="*/ 202 h 659"/>
                <a:gd name="T42" fmla="*/ 652 w 658"/>
                <a:gd name="T43" fmla="*/ 264 h 659"/>
                <a:gd name="T44" fmla="*/ 657 w 658"/>
                <a:gd name="T45" fmla="*/ 314 h 659"/>
                <a:gd name="T46" fmla="*/ 657 w 658"/>
                <a:gd name="T47" fmla="*/ 347 h 659"/>
                <a:gd name="T48" fmla="*/ 652 w 658"/>
                <a:gd name="T49" fmla="*/ 396 h 659"/>
                <a:gd name="T50" fmla="*/ 632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7 w 658"/>
                <a:gd name="T81" fmla="*/ 572 h 659"/>
                <a:gd name="T82" fmla="*/ 242 w 658"/>
                <a:gd name="T83" fmla="*/ 608 h 659"/>
                <a:gd name="T84" fmla="*/ 329 w 658"/>
                <a:gd name="T85" fmla="*/ 621 h 659"/>
                <a:gd name="T86" fmla="*/ 387 w 658"/>
                <a:gd name="T87" fmla="*/ 616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6" y="658"/>
                  </a:lnTo>
                  <a:lnTo>
                    <a:pt x="279" y="655"/>
                  </a:lnTo>
                  <a:lnTo>
                    <a:pt x="262" y="652"/>
                  </a:lnTo>
                  <a:lnTo>
                    <a:pt x="247" y="648"/>
                  </a:lnTo>
                  <a:lnTo>
                    <a:pt x="231" y="644"/>
                  </a:lnTo>
                  <a:lnTo>
                    <a:pt x="202" y="634"/>
                  </a:lnTo>
                  <a:lnTo>
                    <a:pt x="172" y="619"/>
                  </a:lnTo>
                  <a:lnTo>
                    <a:pt x="145" y="603"/>
                  </a:lnTo>
                  <a:lnTo>
                    <a:pt x="120" y="584"/>
                  </a:lnTo>
                  <a:lnTo>
                    <a:pt x="97" y="562"/>
                  </a:lnTo>
                  <a:lnTo>
                    <a:pt x="75" y="539"/>
                  </a:lnTo>
                  <a:lnTo>
                    <a:pt x="56" y="514"/>
                  </a:lnTo>
                  <a:lnTo>
                    <a:pt x="40" y="487"/>
                  </a:lnTo>
                  <a:lnTo>
                    <a:pt x="25" y="457"/>
                  </a:lnTo>
                  <a:lnTo>
                    <a:pt x="15" y="428"/>
                  </a:lnTo>
                  <a:lnTo>
                    <a:pt x="11" y="412"/>
                  </a:lnTo>
                  <a:lnTo>
                    <a:pt x="7" y="396"/>
                  </a:lnTo>
                  <a:lnTo>
                    <a:pt x="4" y="380"/>
                  </a:lnTo>
                  <a:lnTo>
                    <a:pt x="1" y="363"/>
                  </a:lnTo>
                  <a:lnTo>
                    <a:pt x="0" y="347"/>
                  </a:lnTo>
                  <a:lnTo>
                    <a:pt x="0" y="330"/>
                  </a:lnTo>
                  <a:lnTo>
                    <a:pt x="0" y="330"/>
                  </a:lnTo>
                  <a:lnTo>
                    <a:pt x="0" y="314"/>
                  </a:lnTo>
                  <a:lnTo>
                    <a:pt x="1" y="296"/>
                  </a:lnTo>
                  <a:lnTo>
                    <a:pt x="4" y="280"/>
                  </a:lnTo>
                  <a:lnTo>
                    <a:pt x="7" y="264"/>
                  </a:lnTo>
                  <a:lnTo>
                    <a:pt x="11" y="248"/>
                  </a:lnTo>
                  <a:lnTo>
                    <a:pt x="15" y="233"/>
                  </a:lnTo>
                  <a:lnTo>
                    <a:pt x="25" y="202"/>
                  </a:lnTo>
                  <a:lnTo>
                    <a:pt x="40" y="174"/>
                  </a:lnTo>
                  <a:lnTo>
                    <a:pt x="56" y="146"/>
                  </a:lnTo>
                  <a:lnTo>
                    <a:pt x="75" y="121"/>
                  </a:lnTo>
                  <a:lnTo>
                    <a:pt x="97" y="97"/>
                  </a:lnTo>
                  <a:lnTo>
                    <a:pt x="120" y="76"/>
                  </a:lnTo>
                  <a:lnTo>
                    <a:pt x="145" y="57"/>
                  </a:lnTo>
                  <a:lnTo>
                    <a:pt x="172" y="41"/>
                  </a:lnTo>
                  <a:lnTo>
                    <a:pt x="202" y="27"/>
                  </a:lnTo>
                  <a:lnTo>
                    <a:pt x="231" y="15"/>
                  </a:lnTo>
                  <a:lnTo>
                    <a:pt x="247" y="11"/>
                  </a:lnTo>
                  <a:lnTo>
                    <a:pt x="262" y="7"/>
                  </a:lnTo>
                  <a:lnTo>
                    <a:pt x="279" y="5"/>
                  </a:lnTo>
                  <a:lnTo>
                    <a:pt x="296"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8" y="76"/>
                  </a:lnTo>
                  <a:lnTo>
                    <a:pt x="562" y="97"/>
                  </a:lnTo>
                  <a:lnTo>
                    <a:pt x="583" y="121"/>
                  </a:lnTo>
                  <a:lnTo>
                    <a:pt x="602" y="146"/>
                  </a:lnTo>
                  <a:lnTo>
                    <a:pt x="618" y="174"/>
                  </a:lnTo>
                  <a:lnTo>
                    <a:pt x="632" y="202"/>
                  </a:lnTo>
                  <a:lnTo>
                    <a:pt x="644"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4" y="428"/>
                  </a:lnTo>
                  <a:lnTo>
                    <a:pt x="632" y="457"/>
                  </a:lnTo>
                  <a:lnTo>
                    <a:pt x="618" y="487"/>
                  </a:lnTo>
                  <a:lnTo>
                    <a:pt x="602" y="514"/>
                  </a:lnTo>
                  <a:lnTo>
                    <a:pt x="583" y="539"/>
                  </a:lnTo>
                  <a:lnTo>
                    <a:pt x="562" y="562"/>
                  </a:lnTo>
                  <a:lnTo>
                    <a:pt x="538"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300" y="41"/>
                  </a:lnTo>
                  <a:lnTo>
                    <a:pt x="270" y="45"/>
                  </a:lnTo>
                  <a:lnTo>
                    <a:pt x="242" y="52"/>
                  </a:lnTo>
                  <a:lnTo>
                    <a:pt x="215" y="62"/>
                  </a:lnTo>
                  <a:lnTo>
                    <a:pt x="191" y="74"/>
                  </a:lnTo>
                  <a:lnTo>
                    <a:pt x="167" y="89"/>
                  </a:lnTo>
                  <a:lnTo>
                    <a:pt x="144" y="105"/>
                  </a:lnTo>
                  <a:lnTo>
                    <a:pt x="124" y="124"/>
                  </a:lnTo>
                  <a:lnTo>
                    <a:pt x="105" y="144"/>
                  </a:lnTo>
                  <a:lnTo>
                    <a:pt x="87" y="167"/>
                  </a:lnTo>
                  <a:lnTo>
                    <a:pt x="73" y="191"/>
                  </a:lnTo>
                  <a:lnTo>
                    <a:pt x="60" y="217"/>
                  </a:lnTo>
                  <a:lnTo>
                    <a:pt x="51" y="244"/>
                  </a:lnTo>
                  <a:lnTo>
                    <a:pt x="43" y="272"/>
                  </a:lnTo>
                  <a:lnTo>
                    <a:pt x="39" y="300"/>
                  </a:lnTo>
                  <a:lnTo>
                    <a:pt x="38" y="330"/>
                  </a:lnTo>
                  <a:lnTo>
                    <a:pt x="38" y="330"/>
                  </a:lnTo>
                  <a:lnTo>
                    <a:pt x="39" y="359"/>
                  </a:lnTo>
                  <a:lnTo>
                    <a:pt x="43" y="389"/>
                  </a:lnTo>
                  <a:lnTo>
                    <a:pt x="51" y="417"/>
                  </a:lnTo>
                  <a:lnTo>
                    <a:pt x="60" y="444"/>
                  </a:lnTo>
                  <a:lnTo>
                    <a:pt x="73" y="468"/>
                  </a:lnTo>
                  <a:lnTo>
                    <a:pt x="87" y="492"/>
                  </a:lnTo>
                  <a:lnTo>
                    <a:pt x="105" y="515"/>
                  </a:lnTo>
                  <a:lnTo>
                    <a:pt x="124" y="535"/>
                  </a:lnTo>
                  <a:lnTo>
                    <a:pt x="144" y="554"/>
                  </a:lnTo>
                  <a:lnTo>
                    <a:pt x="167" y="572"/>
                  </a:lnTo>
                  <a:lnTo>
                    <a:pt x="191" y="586"/>
                  </a:lnTo>
                  <a:lnTo>
                    <a:pt x="215" y="599"/>
                  </a:lnTo>
                  <a:lnTo>
                    <a:pt x="242" y="608"/>
                  </a:lnTo>
                  <a:lnTo>
                    <a:pt x="270" y="616"/>
                  </a:lnTo>
                  <a:lnTo>
                    <a:pt x="300" y="620"/>
                  </a:lnTo>
                  <a:lnTo>
                    <a:pt x="329" y="621"/>
                  </a:lnTo>
                  <a:lnTo>
                    <a:pt x="329" y="621"/>
                  </a:lnTo>
                  <a:lnTo>
                    <a:pt x="359" y="620"/>
                  </a:lnTo>
                  <a:lnTo>
                    <a:pt x="387" y="616"/>
                  </a:lnTo>
                  <a:lnTo>
                    <a:pt x="415" y="608"/>
                  </a:lnTo>
                  <a:lnTo>
                    <a:pt x="442" y="599"/>
                  </a:lnTo>
                  <a:lnTo>
                    <a:pt x="468" y="586"/>
                  </a:lnTo>
                  <a:lnTo>
                    <a:pt x="492" y="572"/>
                  </a:lnTo>
                  <a:lnTo>
                    <a:pt x="515" y="554"/>
                  </a:lnTo>
                  <a:lnTo>
                    <a:pt x="535" y="535"/>
                  </a:lnTo>
                  <a:lnTo>
                    <a:pt x="554" y="515"/>
                  </a:lnTo>
                  <a:lnTo>
                    <a:pt x="570" y="492"/>
                  </a:lnTo>
                  <a:lnTo>
                    <a:pt x="585" y="468"/>
                  </a:lnTo>
                  <a:lnTo>
                    <a:pt x="597" y="444"/>
                  </a:lnTo>
                  <a:lnTo>
                    <a:pt x="607" y="417"/>
                  </a:lnTo>
                  <a:lnTo>
                    <a:pt x="614" y="389"/>
                  </a:lnTo>
                  <a:lnTo>
                    <a:pt x="618" y="359"/>
                  </a:lnTo>
                  <a:lnTo>
                    <a:pt x="621" y="330"/>
                  </a:lnTo>
                  <a:lnTo>
                    <a:pt x="621" y="330"/>
                  </a:lnTo>
                  <a:lnTo>
                    <a:pt x="618" y="300"/>
                  </a:lnTo>
                  <a:lnTo>
                    <a:pt x="614" y="272"/>
                  </a:lnTo>
                  <a:lnTo>
                    <a:pt x="607" y="244"/>
                  </a:lnTo>
                  <a:lnTo>
                    <a:pt x="597" y="217"/>
                  </a:lnTo>
                  <a:lnTo>
                    <a:pt x="585" y="191"/>
                  </a:lnTo>
                  <a:lnTo>
                    <a:pt x="570" y="167"/>
                  </a:lnTo>
                  <a:lnTo>
                    <a:pt x="554" y="144"/>
                  </a:lnTo>
                  <a:lnTo>
                    <a:pt x="535" y="124"/>
                  </a:lnTo>
                  <a:lnTo>
                    <a:pt x="515" y="105"/>
                  </a:lnTo>
                  <a:lnTo>
                    <a:pt x="492" y="89"/>
                  </a:lnTo>
                  <a:lnTo>
                    <a:pt x="468"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3" name="Freeform 138">
              <a:extLst>
                <a:ext uri="{FF2B5EF4-FFF2-40B4-BE49-F238E27FC236}">
                  <a16:creationId xmlns:a16="http://schemas.microsoft.com/office/drawing/2014/main" id="{29AFD343-64CD-4C99-B9B8-E21ECE77DB46}"/>
                </a:ext>
              </a:extLst>
            </p:cNvPr>
            <p:cNvSpPr>
              <a:spLocks/>
            </p:cNvSpPr>
            <p:nvPr/>
          </p:nvSpPr>
          <p:spPr bwMode="auto">
            <a:xfrm>
              <a:off x="5148263" y="1778635"/>
              <a:ext cx="134938" cy="168275"/>
            </a:xfrm>
            <a:custGeom>
              <a:avLst/>
              <a:gdLst>
                <a:gd name="T0" fmla="*/ 84 w 169"/>
                <a:gd name="T1" fmla="*/ 213 h 213"/>
                <a:gd name="T2" fmla="*/ 84 w 169"/>
                <a:gd name="T3" fmla="*/ 213 h 213"/>
                <a:gd name="T4" fmla="*/ 92 w 169"/>
                <a:gd name="T5" fmla="*/ 211 h 213"/>
                <a:gd name="T6" fmla="*/ 100 w 169"/>
                <a:gd name="T7" fmla="*/ 211 h 213"/>
                <a:gd name="T8" fmla="*/ 108 w 169"/>
                <a:gd name="T9" fmla="*/ 209 h 213"/>
                <a:gd name="T10" fmla="*/ 116 w 169"/>
                <a:gd name="T11" fmla="*/ 206 h 213"/>
                <a:gd name="T12" fmla="*/ 131 w 169"/>
                <a:gd name="T13" fmla="*/ 198 h 213"/>
                <a:gd name="T14" fmla="*/ 143 w 169"/>
                <a:gd name="T15" fmla="*/ 187 h 213"/>
                <a:gd name="T16" fmla="*/ 154 w 169"/>
                <a:gd name="T17" fmla="*/ 175 h 213"/>
                <a:gd name="T18" fmla="*/ 162 w 169"/>
                <a:gd name="T19" fmla="*/ 160 h 213"/>
                <a:gd name="T20" fmla="*/ 165 w 169"/>
                <a:gd name="T21" fmla="*/ 154 h 213"/>
                <a:gd name="T22" fmla="*/ 166 w 169"/>
                <a:gd name="T23" fmla="*/ 144 h 213"/>
                <a:gd name="T24" fmla="*/ 168 w 169"/>
                <a:gd name="T25" fmla="*/ 136 h 213"/>
                <a:gd name="T26" fmla="*/ 169 w 169"/>
                <a:gd name="T27" fmla="*/ 128 h 213"/>
                <a:gd name="T28" fmla="*/ 169 w 169"/>
                <a:gd name="T29" fmla="*/ 85 h 213"/>
                <a:gd name="T30" fmla="*/ 169 w 169"/>
                <a:gd name="T31" fmla="*/ 85 h 213"/>
                <a:gd name="T32" fmla="*/ 168 w 169"/>
                <a:gd name="T33" fmla="*/ 77 h 213"/>
                <a:gd name="T34" fmla="*/ 166 w 169"/>
                <a:gd name="T35" fmla="*/ 69 h 213"/>
                <a:gd name="T36" fmla="*/ 165 w 169"/>
                <a:gd name="T37" fmla="*/ 61 h 213"/>
                <a:gd name="T38" fmla="*/ 162 w 169"/>
                <a:gd name="T39" fmla="*/ 53 h 213"/>
                <a:gd name="T40" fmla="*/ 154 w 169"/>
                <a:gd name="T41" fmla="*/ 38 h 213"/>
                <a:gd name="T42" fmla="*/ 143 w 169"/>
                <a:gd name="T43" fmla="*/ 26 h 213"/>
                <a:gd name="T44" fmla="*/ 131 w 169"/>
                <a:gd name="T45" fmla="*/ 15 h 213"/>
                <a:gd name="T46" fmla="*/ 116 w 169"/>
                <a:gd name="T47" fmla="*/ 7 h 213"/>
                <a:gd name="T48" fmla="*/ 108 w 169"/>
                <a:gd name="T49" fmla="*/ 4 h 213"/>
                <a:gd name="T50" fmla="*/ 100 w 169"/>
                <a:gd name="T51" fmla="*/ 3 h 213"/>
                <a:gd name="T52" fmla="*/ 92 w 169"/>
                <a:gd name="T53" fmla="*/ 2 h 213"/>
                <a:gd name="T54" fmla="*/ 84 w 169"/>
                <a:gd name="T55" fmla="*/ 0 h 213"/>
                <a:gd name="T56" fmla="*/ 84 w 169"/>
                <a:gd name="T57" fmla="*/ 0 h 213"/>
                <a:gd name="T58" fmla="*/ 75 w 169"/>
                <a:gd name="T59" fmla="*/ 2 h 213"/>
                <a:gd name="T60" fmla="*/ 67 w 169"/>
                <a:gd name="T61" fmla="*/ 3 h 213"/>
                <a:gd name="T62" fmla="*/ 59 w 169"/>
                <a:gd name="T63" fmla="*/ 4 h 213"/>
                <a:gd name="T64" fmla="*/ 51 w 169"/>
                <a:gd name="T65" fmla="*/ 7 h 213"/>
                <a:gd name="T66" fmla="*/ 37 w 169"/>
                <a:gd name="T67" fmla="*/ 15 h 213"/>
                <a:gd name="T68" fmla="*/ 24 w 169"/>
                <a:gd name="T69" fmla="*/ 26 h 213"/>
                <a:gd name="T70" fmla="*/ 14 w 169"/>
                <a:gd name="T71" fmla="*/ 38 h 213"/>
                <a:gd name="T72" fmla="*/ 6 w 169"/>
                <a:gd name="T73" fmla="*/ 53 h 213"/>
                <a:gd name="T74" fmla="*/ 4 w 169"/>
                <a:gd name="T75" fmla="*/ 61 h 213"/>
                <a:gd name="T76" fmla="*/ 1 w 169"/>
                <a:gd name="T77" fmla="*/ 69 h 213"/>
                <a:gd name="T78" fmla="*/ 0 w 169"/>
                <a:gd name="T79" fmla="*/ 77 h 213"/>
                <a:gd name="T80" fmla="*/ 0 w 169"/>
                <a:gd name="T81" fmla="*/ 85 h 213"/>
                <a:gd name="T82" fmla="*/ 0 w 169"/>
                <a:gd name="T83" fmla="*/ 128 h 213"/>
                <a:gd name="T84" fmla="*/ 0 w 169"/>
                <a:gd name="T85" fmla="*/ 128 h 213"/>
                <a:gd name="T86" fmla="*/ 0 w 169"/>
                <a:gd name="T87" fmla="*/ 136 h 213"/>
                <a:gd name="T88" fmla="*/ 1 w 169"/>
                <a:gd name="T89" fmla="*/ 144 h 213"/>
                <a:gd name="T90" fmla="*/ 4 w 169"/>
                <a:gd name="T91" fmla="*/ 154 h 213"/>
                <a:gd name="T92" fmla="*/ 6 w 169"/>
                <a:gd name="T93" fmla="*/ 160 h 213"/>
                <a:gd name="T94" fmla="*/ 14 w 169"/>
                <a:gd name="T95" fmla="*/ 175 h 213"/>
                <a:gd name="T96" fmla="*/ 24 w 169"/>
                <a:gd name="T97" fmla="*/ 187 h 213"/>
                <a:gd name="T98" fmla="*/ 37 w 169"/>
                <a:gd name="T99" fmla="*/ 198 h 213"/>
                <a:gd name="T100" fmla="*/ 51 w 169"/>
                <a:gd name="T101" fmla="*/ 206 h 213"/>
                <a:gd name="T102" fmla="*/ 59 w 169"/>
                <a:gd name="T103" fmla="*/ 209 h 213"/>
                <a:gd name="T104" fmla="*/ 67 w 169"/>
                <a:gd name="T105" fmla="*/ 211 h 213"/>
                <a:gd name="T106" fmla="*/ 75 w 169"/>
                <a:gd name="T107" fmla="*/ 211 h 213"/>
                <a:gd name="T108" fmla="*/ 84 w 169"/>
                <a:gd name="T109" fmla="*/ 213 h 213"/>
                <a:gd name="T110" fmla="*/ 84 w 169"/>
                <a:gd name="T111"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213">
                  <a:moveTo>
                    <a:pt x="84" y="213"/>
                  </a:moveTo>
                  <a:lnTo>
                    <a:pt x="84" y="213"/>
                  </a:lnTo>
                  <a:lnTo>
                    <a:pt x="92" y="211"/>
                  </a:lnTo>
                  <a:lnTo>
                    <a:pt x="100" y="211"/>
                  </a:lnTo>
                  <a:lnTo>
                    <a:pt x="108" y="209"/>
                  </a:lnTo>
                  <a:lnTo>
                    <a:pt x="116" y="206"/>
                  </a:lnTo>
                  <a:lnTo>
                    <a:pt x="131" y="198"/>
                  </a:lnTo>
                  <a:lnTo>
                    <a:pt x="143" y="187"/>
                  </a:lnTo>
                  <a:lnTo>
                    <a:pt x="154" y="175"/>
                  </a:lnTo>
                  <a:lnTo>
                    <a:pt x="162" y="160"/>
                  </a:lnTo>
                  <a:lnTo>
                    <a:pt x="165" y="154"/>
                  </a:lnTo>
                  <a:lnTo>
                    <a:pt x="166" y="144"/>
                  </a:lnTo>
                  <a:lnTo>
                    <a:pt x="168" y="136"/>
                  </a:lnTo>
                  <a:lnTo>
                    <a:pt x="169" y="128"/>
                  </a:lnTo>
                  <a:lnTo>
                    <a:pt x="169" y="85"/>
                  </a:lnTo>
                  <a:lnTo>
                    <a:pt x="169" y="85"/>
                  </a:lnTo>
                  <a:lnTo>
                    <a:pt x="168" y="77"/>
                  </a:lnTo>
                  <a:lnTo>
                    <a:pt x="166" y="69"/>
                  </a:lnTo>
                  <a:lnTo>
                    <a:pt x="165" y="61"/>
                  </a:lnTo>
                  <a:lnTo>
                    <a:pt x="162" y="53"/>
                  </a:lnTo>
                  <a:lnTo>
                    <a:pt x="154" y="38"/>
                  </a:lnTo>
                  <a:lnTo>
                    <a:pt x="143" y="26"/>
                  </a:lnTo>
                  <a:lnTo>
                    <a:pt x="131" y="15"/>
                  </a:lnTo>
                  <a:lnTo>
                    <a:pt x="116" y="7"/>
                  </a:lnTo>
                  <a:lnTo>
                    <a:pt x="108" y="4"/>
                  </a:lnTo>
                  <a:lnTo>
                    <a:pt x="100" y="3"/>
                  </a:lnTo>
                  <a:lnTo>
                    <a:pt x="92" y="2"/>
                  </a:lnTo>
                  <a:lnTo>
                    <a:pt x="84" y="0"/>
                  </a:lnTo>
                  <a:lnTo>
                    <a:pt x="84" y="0"/>
                  </a:lnTo>
                  <a:lnTo>
                    <a:pt x="75" y="2"/>
                  </a:lnTo>
                  <a:lnTo>
                    <a:pt x="67" y="3"/>
                  </a:lnTo>
                  <a:lnTo>
                    <a:pt x="59" y="4"/>
                  </a:lnTo>
                  <a:lnTo>
                    <a:pt x="51" y="7"/>
                  </a:lnTo>
                  <a:lnTo>
                    <a:pt x="37" y="15"/>
                  </a:lnTo>
                  <a:lnTo>
                    <a:pt x="24" y="26"/>
                  </a:lnTo>
                  <a:lnTo>
                    <a:pt x="14" y="38"/>
                  </a:lnTo>
                  <a:lnTo>
                    <a:pt x="6" y="53"/>
                  </a:lnTo>
                  <a:lnTo>
                    <a:pt x="4" y="61"/>
                  </a:lnTo>
                  <a:lnTo>
                    <a:pt x="1" y="69"/>
                  </a:lnTo>
                  <a:lnTo>
                    <a:pt x="0" y="77"/>
                  </a:lnTo>
                  <a:lnTo>
                    <a:pt x="0" y="85"/>
                  </a:lnTo>
                  <a:lnTo>
                    <a:pt x="0" y="128"/>
                  </a:lnTo>
                  <a:lnTo>
                    <a:pt x="0" y="128"/>
                  </a:lnTo>
                  <a:lnTo>
                    <a:pt x="0" y="136"/>
                  </a:lnTo>
                  <a:lnTo>
                    <a:pt x="1" y="144"/>
                  </a:lnTo>
                  <a:lnTo>
                    <a:pt x="4" y="154"/>
                  </a:lnTo>
                  <a:lnTo>
                    <a:pt x="6" y="160"/>
                  </a:lnTo>
                  <a:lnTo>
                    <a:pt x="14" y="175"/>
                  </a:lnTo>
                  <a:lnTo>
                    <a:pt x="24" y="187"/>
                  </a:lnTo>
                  <a:lnTo>
                    <a:pt x="37" y="198"/>
                  </a:lnTo>
                  <a:lnTo>
                    <a:pt x="51" y="206"/>
                  </a:lnTo>
                  <a:lnTo>
                    <a:pt x="59" y="209"/>
                  </a:lnTo>
                  <a:lnTo>
                    <a:pt x="67" y="211"/>
                  </a:lnTo>
                  <a:lnTo>
                    <a:pt x="75" y="211"/>
                  </a:lnTo>
                  <a:lnTo>
                    <a:pt x="84" y="213"/>
                  </a:lnTo>
                  <a:lnTo>
                    <a:pt x="84"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4" name="Freeform 139">
              <a:extLst>
                <a:ext uri="{FF2B5EF4-FFF2-40B4-BE49-F238E27FC236}">
                  <a16:creationId xmlns:a16="http://schemas.microsoft.com/office/drawing/2014/main" id="{C0219936-A199-4400-B6CB-739D37CA4B7F}"/>
                </a:ext>
              </a:extLst>
            </p:cNvPr>
            <p:cNvSpPr>
              <a:spLocks/>
            </p:cNvSpPr>
            <p:nvPr/>
          </p:nvSpPr>
          <p:spPr bwMode="auto">
            <a:xfrm>
              <a:off x="5089526" y="1946910"/>
              <a:ext cx="250825" cy="101600"/>
            </a:xfrm>
            <a:custGeom>
              <a:avLst/>
              <a:gdLst>
                <a:gd name="T0" fmla="*/ 216 w 315"/>
                <a:gd name="T1" fmla="*/ 0 h 128"/>
                <a:gd name="T2" fmla="*/ 216 w 315"/>
                <a:gd name="T3" fmla="*/ 0 h 128"/>
                <a:gd name="T4" fmla="*/ 204 w 315"/>
                <a:gd name="T5" fmla="*/ 8 h 128"/>
                <a:gd name="T6" fmla="*/ 189 w 315"/>
                <a:gd name="T7" fmla="*/ 15 h 128"/>
                <a:gd name="T8" fmla="*/ 174 w 315"/>
                <a:gd name="T9" fmla="*/ 19 h 128"/>
                <a:gd name="T10" fmla="*/ 158 w 315"/>
                <a:gd name="T11" fmla="*/ 20 h 128"/>
                <a:gd name="T12" fmla="*/ 158 w 315"/>
                <a:gd name="T13" fmla="*/ 20 h 128"/>
                <a:gd name="T14" fmla="*/ 142 w 315"/>
                <a:gd name="T15" fmla="*/ 19 h 128"/>
                <a:gd name="T16" fmla="*/ 126 w 315"/>
                <a:gd name="T17" fmla="*/ 15 h 128"/>
                <a:gd name="T18" fmla="*/ 113 w 315"/>
                <a:gd name="T19" fmla="*/ 8 h 128"/>
                <a:gd name="T20" fmla="*/ 99 w 315"/>
                <a:gd name="T21" fmla="*/ 0 h 128"/>
                <a:gd name="T22" fmla="*/ 99 w 315"/>
                <a:gd name="T23" fmla="*/ 0 h 128"/>
                <a:gd name="T24" fmla="*/ 90 w 315"/>
                <a:gd name="T25" fmla="*/ 3 h 128"/>
                <a:gd name="T26" fmla="*/ 80 w 315"/>
                <a:gd name="T27" fmla="*/ 6 h 128"/>
                <a:gd name="T28" fmla="*/ 71 w 315"/>
                <a:gd name="T29" fmla="*/ 10 h 128"/>
                <a:gd name="T30" fmla="*/ 63 w 315"/>
                <a:gd name="T31" fmla="*/ 14 h 128"/>
                <a:gd name="T32" fmla="*/ 53 w 315"/>
                <a:gd name="T33" fmla="*/ 20 h 128"/>
                <a:gd name="T34" fmla="*/ 47 w 315"/>
                <a:gd name="T35" fmla="*/ 26 h 128"/>
                <a:gd name="T36" fmla="*/ 39 w 315"/>
                <a:gd name="T37" fmla="*/ 34 h 128"/>
                <a:gd name="T38" fmla="*/ 32 w 315"/>
                <a:gd name="T39" fmla="*/ 41 h 128"/>
                <a:gd name="T40" fmla="*/ 20 w 315"/>
                <a:gd name="T41" fmla="*/ 58 h 128"/>
                <a:gd name="T42" fmla="*/ 10 w 315"/>
                <a:gd name="T43" fmla="*/ 77 h 128"/>
                <a:gd name="T44" fmla="*/ 4 w 315"/>
                <a:gd name="T45" fmla="*/ 97 h 128"/>
                <a:gd name="T46" fmla="*/ 1 w 315"/>
                <a:gd name="T47" fmla="*/ 106 h 128"/>
                <a:gd name="T48" fmla="*/ 0 w 315"/>
                <a:gd name="T49" fmla="*/ 116 h 128"/>
                <a:gd name="T50" fmla="*/ 0 w 315"/>
                <a:gd name="T51" fmla="*/ 116 h 128"/>
                <a:gd name="T52" fmla="*/ 0 w 315"/>
                <a:gd name="T53" fmla="*/ 121 h 128"/>
                <a:gd name="T54" fmla="*/ 2 w 315"/>
                <a:gd name="T55" fmla="*/ 124 h 128"/>
                <a:gd name="T56" fmla="*/ 6 w 315"/>
                <a:gd name="T57" fmla="*/ 127 h 128"/>
                <a:gd name="T58" fmla="*/ 10 w 315"/>
                <a:gd name="T59" fmla="*/ 128 h 128"/>
                <a:gd name="T60" fmla="*/ 306 w 315"/>
                <a:gd name="T61" fmla="*/ 128 h 128"/>
                <a:gd name="T62" fmla="*/ 306 w 315"/>
                <a:gd name="T63" fmla="*/ 128 h 128"/>
                <a:gd name="T64" fmla="*/ 310 w 315"/>
                <a:gd name="T65" fmla="*/ 127 h 128"/>
                <a:gd name="T66" fmla="*/ 313 w 315"/>
                <a:gd name="T67" fmla="*/ 124 h 128"/>
                <a:gd name="T68" fmla="*/ 315 w 315"/>
                <a:gd name="T69" fmla="*/ 121 h 128"/>
                <a:gd name="T70" fmla="*/ 315 w 315"/>
                <a:gd name="T71" fmla="*/ 116 h 128"/>
                <a:gd name="T72" fmla="*/ 315 w 315"/>
                <a:gd name="T73" fmla="*/ 116 h 128"/>
                <a:gd name="T74" fmla="*/ 314 w 315"/>
                <a:gd name="T75" fmla="*/ 106 h 128"/>
                <a:gd name="T76" fmla="*/ 313 w 315"/>
                <a:gd name="T77" fmla="*/ 97 h 128"/>
                <a:gd name="T78" fmla="*/ 306 w 315"/>
                <a:gd name="T79" fmla="*/ 77 h 128"/>
                <a:gd name="T80" fmla="*/ 297 w 315"/>
                <a:gd name="T81" fmla="*/ 58 h 128"/>
                <a:gd name="T82" fmla="*/ 285 w 315"/>
                <a:gd name="T83" fmla="*/ 41 h 128"/>
                <a:gd name="T84" fmla="*/ 276 w 315"/>
                <a:gd name="T85" fmla="*/ 34 h 128"/>
                <a:gd name="T86" fmla="*/ 270 w 315"/>
                <a:gd name="T87" fmla="*/ 26 h 128"/>
                <a:gd name="T88" fmla="*/ 262 w 315"/>
                <a:gd name="T89" fmla="*/ 20 h 128"/>
                <a:gd name="T90" fmla="*/ 254 w 315"/>
                <a:gd name="T91" fmla="*/ 14 h 128"/>
                <a:gd name="T92" fmla="*/ 244 w 315"/>
                <a:gd name="T93" fmla="*/ 10 h 128"/>
                <a:gd name="T94" fmla="*/ 235 w 315"/>
                <a:gd name="T95" fmla="*/ 6 h 128"/>
                <a:gd name="T96" fmla="*/ 225 w 315"/>
                <a:gd name="T97" fmla="*/ 3 h 128"/>
                <a:gd name="T98" fmla="*/ 216 w 315"/>
                <a:gd name="T99" fmla="*/ 0 h 128"/>
                <a:gd name="T100" fmla="*/ 216 w 315"/>
                <a:gd name="T10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5" h="128">
                  <a:moveTo>
                    <a:pt x="216" y="0"/>
                  </a:moveTo>
                  <a:lnTo>
                    <a:pt x="216" y="0"/>
                  </a:lnTo>
                  <a:lnTo>
                    <a:pt x="204" y="8"/>
                  </a:lnTo>
                  <a:lnTo>
                    <a:pt x="189" y="15"/>
                  </a:lnTo>
                  <a:lnTo>
                    <a:pt x="174" y="19"/>
                  </a:lnTo>
                  <a:lnTo>
                    <a:pt x="158" y="20"/>
                  </a:lnTo>
                  <a:lnTo>
                    <a:pt x="158" y="20"/>
                  </a:lnTo>
                  <a:lnTo>
                    <a:pt x="142" y="19"/>
                  </a:lnTo>
                  <a:lnTo>
                    <a:pt x="126" y="15"/>
                  </a:lnTo>
                  <a:lnTo>
                    <a:pt x="113" y="8"/>
                  </a:lnTo>
                  <a:lnTo>
                    <a:pt x="99" y="0"/>
                  </a:lnTo>
                  <a:lnTo>
                    <a:pt x="99" y="0"/>
                  </a:lnTo>
                  <a:lnTo>
                    <a:pt x="90" y="3"/>
                  </a:lnTo>
                  <a:lnTo>
                    <a:pt x="80" y="6"/>
                  </a:lnTo>
                  <a:lnTo>
                    <a:pt x="71" y="10"/>
                  </a:lnTo>
                  <a:lnTo>
                    <a:pt x="63" y="14"/>
                  </a:lnTo>
                  <a:lnTo>
                    <a:pt x="53" y="20"/>
                  </a:lnTo>
                  <a:lnTo>
                    <a:pt x="47" y="26"/>
                  </a:lnTo>
                  <a:lnTo>
                    <a:pt x="39" y="34"/>
                  </a:lnTo>
                  <a:lnTo>
                    <a:pt x="32" y="41"/>
                  </a:lnTo>
                  <a:lnTo>
                    <a:pt x="20" y="58"/>
                  </a:lnTo>
                  <a:lnTo>
                    <a:pt x="10" y="77"/>
                  </a:lnTo>
                  <a:lnTo>
                    <a:pt x="4" y="97"/>
                  </a:lnTo>
                  <a:lnTo>
                    <a:pt x="1" y="106"/>
                  </a:lnTo>
                  <a:lnTo>
                    <a:pt x="0" y="116"/>
                  </a:lnTo>
                  <a:lnTo>
                    <a:pt x="0" y="116"/>
                  </a:lnTo>
                  <a:lnTo>
                    <a:pt x="0" y="121"/>
                  </a:lnTo>
                  <a:lnTo>
                    <a:pt x="2" y="124"/>
                  </a:lnTo>
                  <a:lnTo>
                    <a:pt x="6" y="127"/>
                  </a:lnTo>
                  <a:lnTo>
                    <a:pt x="10" y="128"/>
                  </a:lnTo>
                  <a:lnTo>
                    <a:pt x="306" y="128"/>
                  </a:lnTo>
                  <a:lnTo>
                    <a:pt x="306" y="128"/>
                  </a:lnTo>
                  <a:lnTo>
                    <a:pt x="310" y="127"/>
                  </a:lnTo>
                  <a:lnTo>
                    <a:pt x="313" y="124"/>
                  </a:lnTo>
                  <a:lnTo>
                    <a:pt x="315" y="121"/>
                  </a:lnTo>
                  <a:lnTo>
                    <a:pt x="315" y="116"/>
                  </a:lnTo>
                  <a:lnTo>
                    <a:pt x="315" y="116"/>
                  </a:lnTo>
                  <a:lnTo>
                    <a:pt x="314" y="106"/>
                  </a:lnTo>
                  <a:lnTo>
                    <a:pt x="313" y="97"/>
                  </a:lnTo>
                  <a:lnTo>
                    <a:pt x="306" y="77"/>
                  </a:lnTo>
                  <a:lnTo>
                    <a:pt x="297" y="58"/>
                  </a:lnTo>
                  <a:lnTo>
                    <a:pt x="285" y="41"/>
                  </a:lnTo>
                  <a:lnTo>
                    <a:pt x="276" y="34"/>
                  </a:lnTo>
                  <a:lnTo>
                    <a:pt x="270" y="26"/>
                  </a:lnTo>
                  <a:lnTo>
                    <a:pt x="262" y="20"/>
                  </a:lnTo>
                  <a:lnTo>
                    <a:pt x="254" y="14"/>
                  </a:lnTo>
                  <a:lnTo>
                    <a:pt x="244" y="10"/>
                  </a:lnTo>
                  <a:lnTo>
                    <a:pt x="235" y="6"/>
                  </a:lnTo>
                  <a:lnTo>
                    <a:pt x="225" y="3"/>
                  </a:lnTo>
                  <a:lnTo>
                    <a:pt x="216" y="0"/>
                  </a:lnTo>
                  <a:lnTo>
                    <a:pt x="2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grpSp>
      <p:sp>
        <p:nvSpPr>
          <p:cNvPr id="185" name="TextBox 184">
            <a:extLst>
              <a:ext uri="{FF2B5EF4-FFF2-40B4-BE49-F238E27FC236}">
                <a16:creationId xmlns:a16="http://schemas.microsoft.com/office/drawing/2014/main" id="{C2966E67-F592-4F2A-AF48-5113F9C6B6B2}"/>
              </a:ext>
            </a:extLst>
          </p:cNvPr>
          <p:cNvSpPr txBox="1"/>
          <p:nvPr/>
        </p:nvSpPr>
        <p:spPr>
          <a:xfrm>
            <a:off x="530879" y="4074454"/>
            <a:ext cx="1180096" cy="430887"/>
          </a:xfrm>
          <a:prstGeom prst="rect">
            <a:avLst/>
          </a:prstGeom>
          <a:solidFill>
            <a:srgbClr val="FFFFFF"/>
          </a:solidFill>
          <a:ln w="12700" cap="flat" cmpd="sng" algn="ctr">
            <a:no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smtClean="0">
                <a:ln>
                  <a:noFill/>
                </a:ln>
                <a:solidFill>
                  <a:srgbClr val="000000"/>
                </a:solidFill>
                <a:effectLst/>
                <a:uLnTx/>
                <a:uFillTx/>
                <a:latin typeface="DIN Pro Medium"/>
                <a:ea typeface="+mn-ea"/>
                <a:cs typeface="+mn-cs"/>
              </a:rPr>
              <a:t>Consumers </a:t>
            </a:r>
            <a:r>
              <a:rPr kumimoji="0" lang="en-US" sz="1100" i="0" u="none" strike="noStrike" kern="0" cap="none" spc="0" normalizeH="0" baseline="0" noProof="0" dirty="0">
                <a:ln>
                  <a:noFill/>
                </a:ln>
                <a:solidFill>
                  <a:srgbClr val="000000"/>
                </a:solidFill>
                <a:effectLst/>
                <a:uLnTx/>
                <a:uFillTx/>
                <a:latin typeface="DIN Pro Medium"/>
                <a:ea typeface="+mn-ea"/>
                <a:cs typeface="+mn-cs"/>
              </a:rPr>
              <a:t>Web Users</a:t>
            </a:r>
          </a:p>
        </p:txBody>
      </p:sp>
      <p:cxnSp>
        <p:nvCxnSpPr>
          <p:cNvPr id="186" name="Straight Arrow Connector 185">
            <a:extLst>
              <a:ext uri="{FF2B5EF4-FFF2-40B4-BE49-F238E27FC236}">
                <a16:creationId xmlns:a16="http://schemas.microsoft.com/office/drawing/2014/main" id="{892CD1FB-1535-4334-B560-C3002908F06D}"/>
              </a:ext>
            </a:extLst>
          </p:cNvPr>
          <p:cNvCxnSpPr>
            <a:cxnSpLocks/>
          </p:cNvCxnSpPr>
          <p:nvPr/>
        </p:nvCxnSpPr>
        <p:spPr>
          <a:xfrm flipH="1">
            <a:off x="1497398" y="3041416"/>
            <a:ext cx="1984711" cy="725773"/>
          </a:xfrm>
          <a:prstGeom prst="straightConnector1">
            <a:avLst/>
          </a:prstGeom>
          <a:noFill/>
          <a:ln w="15875" cap="flat" cmpd="sng" algn="ctr">
            <a:solidFill>
              <a:srgbClr val="000000">
                <a:lumMod val="50000"/>
                <a:lumOff val="50000"/>
              </a:srgbClr>
            </a:solidFill>
            <a:prstDash val="solid"/>
            <a:miter lim="800000"/>
            <a:headEnd type="arrow"/>
            <a:tailEnd type="none"/>
          </a:ln>
          <a:effectLst/>
        </p:spPr>
      </p:cxnSp>
      <p:pic>
        <p:nvPicPr>
          <p:cNvPr id="187" name="Picture 186">
            <a:extLst>
              <a:ext uri="{FF2B5EF4-FFF2-40B4-BE49-F238E27FC236}">
                <a16:creationId xmlns:a16="http://schemas.microsoft.com/office/drawing/2014/main" id="{C6BBC55C-AFF4-5A49-9506-BF1A0D2C642D}"/>
              </a:ext>
            </a:extLst>
          </p:cNvPr>
          <p:cNvPicPr>
            <a:picLocks noChangeAspect="1"/>
          </p:cNvPicPr>
          <p:nvPr/>
        </p:nvPicPr>
        <p:blipFill>
          <a:blip r:embed="rId8"/>
          <a:stretch>
            <a:fillRect/>
          </a:stretch>
        </p:blipFill>
        <p:spPr>
          <a:xfrm>
            <a:off x="242005" y="1922128"/>
            <a:ext cx="496344" cy="878382"/>
          </a:xfrm>
          <a:prstGeom prst="rect">
            <a:avLst/>
          </a:prstGeom>
        </p:spPr>
      </p:pic>
      <p:sp>
        <p:nvSpPr>
          <p:cNvPr id="7" name="Rectangle 6"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marL="0" marR="0" lvl="0" indent="0" algn="ctr" defTabSz="1219170" rtl="0" eaLnBrk="1" fontAlgn="auto" latinLnBrk="0" hangingPunct="1">
              <a:lnSpc>
                <a:spcPct val="100000"/>
              </a:lnSpc>
              <a:spcBef>
                <a:spcPct val="0"/>
              </a:spcBef>
              <a:spcAft>
                <a:spcPct val="0"/>
              </a:spcAft>
              <a:buClrTx/>
              <a:buSzTx/>
              <a:buFont typeface="Wingdings 2" pitchFamily="18" charset="2"/>
              <a:buNone/>
              <a:tabLst/>
              <a:defRPr/>
            </a:pPr>
            <a:endParaRPr kumimoji="0" lang="en-US" sz="2000" b="0" i="0" u="none" strike="noStrike" kern="1200" cap="none" spc="0" normalizeH="0" baseline="0" noProof="0" dirty="0" err="1">
              <a:ln>
                <a:noFill/>
              </a:ln>
              <a:solidFill>
                <a:srgbClr val="FFFFFF"/>
              </a:solidFill>
              <a:effectLst/>
              <a:uLnTx/>
              <a:uFillTx/>
              <a:latin typeface="DIN Pro Medium" panose="020B0604020101020102" pitchFamily="34" charset="0"/>
              <a:ea typeface="+mn-ea"/>
              <a:cs typeface="DIN Pro Medium" panose="020B0604020101020102" pitchFamily="34" charset="0"/>
              <a:sym typeface="DIN Pro Medium" panose="020B0604020101020102" pitchFamily="34" charset="0"/>
            </a:endParaRPr>
          </a:p>
        </p:txBody>
      </p:sp>
      <p:pic>
        <p:nvPicPr>
          <p:cNvPr id="40" name="Picture 39"/>
          <p:cNvPicPr>
            <a:picLocks noChangeAspect="1"/>
          </p:cNvPicPr>
          <p:nvPr/>
        </p:nvPicPr>
        <p:blipFill rotWithShape="1">
          <a:blip r:embed="rId9"/>
          <a:srcRect b="55025"/>
          <a:stretch/>
        </p:blipFill>
        <p:spPr>
          <a:xfrm>
            <a:off x="1497398" y="5960169"/>
            <a:ext cx="5705399" cy="897831"/>
          </a:xfrm>
          <a:prstGeom prst="rect">
            <a:avLst/>
          </a:prstGeom>
        </p:spPr>
      </p:pic>
      <p:pic>
        <p:nvPicPr>
          <p:cNvPr id="41" name="Picture 40"/>
          <p:cNvPicPr>
            <a:picLocks noChangeAspect="1"/>
          </p:cNvPicPr>
          <p:nvPr/>
        </p:nvPicPr>
        <p:blipFill>
          <a:blip r:embed="rId10"/>
          <a:stretch>
            <a:fillRect/>
          </a:stretch>
        </p:blipFill>
        <p:spPr>
          <a:xfrm>
            <a:off x="9001125" y="-6989"/>
            <a:ext cx="3190875" cy="819150"/>
          </a:xfrm>
          <a:prstGeom prst="rect">
            <a:avLst/>
          </a:prstGeom>
        </p:spPr>
      </p:pic>
    </p:spTree>
    <p:extLst>
      <p:ext uri="{BB962C8B-B14F-4D97-AF65-F5344CB8AC3E}">
        <p14:creationId xmlns:p14="http://schemas.microsoft.com/office/powerpoint/2010/main" val="22135740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Game theoretic approaches to consensus (informed by Nash equilibrium etc</a:t>
            </a:r>
            <a:r>
              <a:rPr lang="en-US" dirty="0">
                <a:solidFill>
                  <a:schemeClr val="bg2">
                    <a:lumMod val="75000"/>
                  </a:schemeClr>
                </a:solidFill>
              </a:rPr>
              <a:t>.</a:t>
            </a:r>
            <a:r>
              <a:rPr lang="en-US" dirty="0" smtClean="0">
                <a:solidFill>
                  <a:schemeClr val="bg2">
                    <a:lumMod val="75000"/>
                  </a:schemeClr>
                </a:solidFill>
              </a:rPr>
              <a:t>)  </a:t>
            </a:r>
          </a:p>
          <a:p>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Evolution of consensus algorithms: alternatives to PoW</a:t>
            </a:r>
            <a:endParaRPr lang="en-US" b="1" dirty="0">
              <a:latin typeface="+mn-lt"/>
            </a:endParaRPr>
          </a:p>
        </p:txBody>
      </p:sp>
      <p:sp>
        <p:nvSpPr>
          <p:cNvPr id="4" name="TextBox 3"/>
          <p:cNvSpPr txBox="1"/>
          <p:nvPr/>
        </p:nvSpPr>
        <p:spPr>
          <a:xfrm>
            <a:off x="758425" y="1724639"/>
            <a:ext cx="6448302" cy="2462213"/>
          </a:xfrm>
          <a:prstGeom prst="rect">
            <a:avLst/>
          </a:prstGeom>
          <a:noFill/>
        </p:spPr>
        <p:txBody>
          <a:bodyPr wrap="square" lIns="0" tIns="0" rIns="0" bIns="0" rtlCol="0">
            <a:spAutoFit/>
          </a:bodyPr>
          <a:lstStyle/>
          <a:p>
            <a:endParaRPr lang="en-US" sz="2000" dirty="0" smtClean="0"/>
          </a:p>
          <a:p>
            <a:endParaRPr lang="en-US" sz="2000" dirty="0" smtClean="0"/>
          </a:p>
          <a:p>
            <a:r>
              <a:rPr lang="en-US" sz="2000" dirty="0" smtClean="0"/>
              <a:t>Incentivizing participation rather than selfish or greedy algorithms</a:t>
            </a:r>
          </a:p>
          <a:p>
            <a:endParaRPr lang="en-US" sz="2000" dirty="0" smtClean="0"/>
          </a:p>
          <a:p>
            <a:r>
              <a:rPr lang="en-US" sz="2000" dirty="0" smtClean="0"/>
              <a:t>Stakeholders can use mutually beneficial strategies</a:t>
            </a:r>
          </a:p>
          <a:p>
            <a:endParaRPr lang="en-US" sz="2000" dirty="0" smtClean="0"/>
          </a:p>
          <a:p>
            <a:endParaRPr lang="en-US" sz="2000" dirty="0" smtClean="0"/>
          </a:p>
        </p:txBody>
      </p:sp>
      <p:pic>
        <p:nvPicPr>
          <p:cNvPr id="6" name="Picture 5"/>
          <p:cNvPicPr>
            <a:picLocks noChangeAspect="1"/>
          </p:cNvPicPr>
          <p:nvPr/>
        </p:nvPicPr>
        <p:blipFill rotWithShape="1">
          <a:blip r:embed="rId3"/>
          <a:srcRect r="70950"/>
          <a:stretch/>
        </p:blipFill>
        <p:spPr>
          <a:xfrm>
            <a:off x="10790051" y="1"/>
            <a:ext cx="1401949" cy="6857999"/>
          </a:xfrm>
          <a:prstGeom prst="rect">
            <a:avLst/>
          </a:prstGeom>
        </p:spPr>
      </p:pic>
      <p:pic>
        <p:nvPicPr>
          <p:cNvPr id="867334" name="Picture 6" descr="Image result for game theory nash am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615" y="2128528"/>
            <a:ext cx="1933061" cy="25586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9001125" y="-6989"/>
            <a:ext cx="3190875" cy="819150"/>
          </a:xfrm>
          <a:prstGeom prst="rect">
            <a:avLst/>
          </a:prstGeom>
        </p:spPr>
      </p:pic>
    </p:spTree>
    <p:extLst>
      <p:ext uri="{BB962C8B-B14F-4D97-AF65-F5344CB8AC3E}">
        <p14:creationId xmlns:p14="http://schemas.microsoft.com/office/powerpoint/2010/main" val="42422649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a:spLocks noGrp="1"/>
          </p:cNvSpPr>
          <p:nvPr>
            <p:ph type="title"/>
          </p:nvPr>
        </p:nvSpPr>
        <p:spPr>
          <a:xfrm>
            <a:off x="469900" y="402586"/>
            <a:ext cx="11252200" cy="698501"/>
          </a:xfrm>
        </p:spPr>
        <p:txBody>
          <a:bodyPr/>
          <a:lstStyle/>
          <a:p>
            <a:r>
              <a:rPr lang="en-US" b="1" dirty="0"/>
              <a:t>Blockchain </a:t>
            </a:r>
            <a:r>
              <a:rPr lang="en-US" b="1" dirty="0" smtClean="0"/>
              <a:t>solution</a:t>
            </a:r>
            <a:r>
              <a:rPr lang="en-US" b="1" dirty="0"/>
              <a:t>: </a:t>
            </a:r>
            <a:r>
              <a:rPr lang="en-US" b="1" dirty="0" smtClean="0"/>
              <a:t>technology </a:t>
            </a:r>
            <a:r>
              <a:rPr lang="en-US" b="1" dirty="0"/>
              <a:t>s</a:t>
            </a:r>
            <a:r>
              <a:rPr lang="en-US" b="1" dirty="0" smtClean="0"/>
              <a:t>tack</a:t>
            </a:r>
            <a:endParaRPr lang="en-US" b="1" dirty="0"/>
          </a:p>
        </p:txBody>
      </p:sp>
      <p:sp>
        <p:nvSpPr>
          <p:cNvPr id="9" name="Text Placeholder 8"/>
          <p:cNvSpPr>
            <a:spLocks noGrp="1"/>
          </p:cNvSpPr>
          <p:nvPr>
            <p:ph type="body" sz="quarter" idx="13"/>
          </p:nvPr>
        </p:nvSpPr>
        <p:spPr/>
        <p:txBody>
          <a:bodyPr/>
          <a:lstStyle/>
          <a:p>
            <a:r>
              <a:rPr lang="en-US" dirty="0" smtClean="0">
                <a:solidFill>
                  <a:schemeClr val="bg2">
                    <a:lumMod val="75000"/>
                  </a:schemeClr>
                </a:solidFill>
              </a:rPr>
              <a:t>API </a:t>
            </a:r>
            <a:r>
              <a:rPr lang="en-US" dirty="0">
                <a:solidFill>
                  <a:schemeClr val="bg2">
                    <a:lumMod val="75000"/>
                  </a:schemeClr>
                </a:solidFill>
              </a:rPr>
              <a:t>layer, Smart Contracts layer, Blockchain and DB data </a:t>
            </a:r>
            <a:r>
              <a:rPr lang="en-US" dirty="0" smtClean="0">
                <a:solidFill>
                  <a:schemeClr val="bg2">
                    <a:lumMod val="75000"/>
                  </a:schemeClr>
                </a:solidFill>
              </a:rPr>
              <a:t>layer, Off-chain key management</a:t>
            </a:r>
            <a:endParaRPr lang="en-US" dirty="0">
              <a:solidFill>
                <a:schemeClr val="bg2">
                  <a:lumMod val="75000"/>
                </a:schemeClr>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3517" name="think-cell Slide" r:id="rId6" imgW="530" imgH="531" progId="TCLayout.ActiveDocument.1">
                  <p:embed/>
                </p:oleObj>
              </mc:Choice>
              <mc:Fallback>
                <p:oleObj name="think-cell Slide" r:id="rId6" imgW="530" imgH="531" progId="TCLayout.ActiveDocument.1">
                  <p:embed/>
                  <p:pic>
                    <p:nvPicPr>
                      <p:cNvPr id="5" name="Object 4"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marL="0" marR="0" lvl="0" indent="0" algn="ctr" defTabSz="1219170" rtl="0" eaLnBrk="1" fontAlgn="auto" latinLnBrk="0" hangingPunct="1">
              <a:lnSpc>
                <a:spcPct val="100000"/>
              </a:lnSpc>
              <a:spcBef>
                <a:spcPct val="0"/>
              </a:spcBef>
              <a:spcAft>
                <a:spcPct val="0"/>
              </a:spcAft>
              <a:buClrTx/>
              <a:buSzTx/>
              <a:buFont typeface="Wingdings 2" pitchFamily="18" charset="2"/>
              <a:buNone/>
              <a:tabLst/>
              <a:defRPr/>
            </a:pPr>
            <a:endParaRPr kumimoji="0" lang="en-US" sz="2000" b="0" i="0" u="none" strike="noStrike" kern="1200" cap="none" spc="0" normalizeH="0" baseline="0" noProof="0" dirty="0" err="1">
              <a:ln>
                <a:noFill/>
              </a:ln>
              <a:solidFill>
                <a:srgbClr val="FFFFFF"/>
              </a:solidFill>
              <a:effectLst/>
              <a:uLnTx/>
              <a:uFillTx/>
              <a:latin typeface="DIN Pro Medium" panose="020B0604020101020102" pitchFamily="34" charset="0"/>
              <a:ea typeface="+mn-ea"/>
              <a:cs typeface="DIN Pro Medium" panose="020B0604020101020102" pitchFamily="34" charset="0"/>
              <a:sym typeface="DIN Pro Medium" panose="020B0604020101020102" pitchFamily="34" charset="0"/>
            </a:endParaRPr>
          </a:p>
        </p:txBody>
      </p:sp>
      <p:grpSp>
        <p:nvGrpSpPr>
          <p:cNvPr id="102" name="Group 101">
            <a:extLst>
              <a:ext uri="{FF2B5EF4-FFF2-40B4-BE49-F238E27FC236}">
                <a16:creationId xmlns:a16="http://schemas.microsoft.com/office/drawing/2014/main" id="{D1A3FDF1-4760-5745-8E21-172575D8EBE1}"/>
              </a:ext>
            </a:extLst>
          </p:cNvPr>
          <p:cNvGrpSpPr/>
          <p:nvPr/>
        </p:nvGrpSpPr>
        <p:grpSpPr>
          <a:xfrm>
            <a:off x="5737790" y="1585251"/>
            <a:ext cx="5401800" cy="243720"/>
            <a:chOff x="6320160" y="1645920"/>
            <a:chExt cx="5401800" cy="243720"/>
          </a:xfrm>
        </p:grpSpPr>
        <p:sp>
          <p:nvSpPr>
            <p:cNvPr id="103" name="Line 3">
              <a:extLst>
                <a:ext uri="{FF2B5EF4-FFF2-40B4-BE49-F238E27FC236}">
                  <a16:creationId xmlns:a16="http://schemas.microsoft.com/office/drawing/2014/main" id="{3A2033E9-6E9F-0949-B3D9-2B98E9A407A4}"/>
                </a:ext>
              </a:extLst>
            </p:cNvPr>
            <p:cNvSpPr/>
            <p:nvPr/>
          </p:nvSpPr>
          <p:spPr>
            <a:xfrm flipV="1">
              <a:off x="6320160" y="1774080"/>
              <a:ext cx="5401800" cy="3240"/>
            </a:xfrm>
            <a:prstGeom prst="line">
              <a:avLst/>
            </a:prstGeom>
            <a:ln/>
          </p:spPr>
          <p:style>
            <a:lnRef idx="2">
              <a:schemeClr val="accent2"/>
            </a:lnRef>
            <a:fillRef idx="1">
              <a:schemeClr val="lt1"/>
            </a:fillRef>
            <a:effectRef idx="0">
              <a:schemeClr val="accent2"/>
            </a:effectRef>
            <a:fontRef idx="minor">
              <a:schemeClr val="dk1"/>
            </a:fontRef>
          </p:style>
          <p:txBody>
            <a:bodyPr/>
            <a:lstStyle/>
            <a:p>
              <a:endParaRPr lang="en-IN"/>
            </a:p>
          </p:txBody>
        </p:sp>
        <p:sp>
          <p:nvSpPr>
            <p:cNvPr id="111" name="CustomShape 4">
              <a:extLst>
                <a:ext uri="{FF2B5EF4-FFF2-40B4-BE49-F238E27FC236}">
                  <a16:creationId xmlns:a16="http://schemas.microsoft.com/office/drawing/2014/main" id="{A4435A23-C309-A04C-B8F8-935ADD7B65E2}"/>
                </a:ext>
              </a:extLst>
            </p:cNvPr>
            <p:cNvSpPr/>
            <p:nvPr/>
          </p:nvSpPr>
          <p:spPr>
            <a:xfrm>
              <a:off x="8162840" y="1645920"/>
              <a:ext cx="1716440" cy="243720"/>
            </a:xfrm>
            <a:prstGeom prst="rect">
              <a:avLst/>
            </a:prstGeom>
            <a:solidFill>
              <a:srgbClr val="A0DCFF"/>
            </a:solidFill>
            <a:ln/>
          </p:spPr>
          <p:style>
            <a:lnRef idx="2">
              <a:schemeClr val="accent2"/>
            </a:lnRef>
            <a:fillRef idx="1">
              <a:schemeClr val="lt1"/>
            </a:fillRef>
            <a:effectRef idx="0">
              <a:schemeClr val="accent2"/>
            </a:effectRef>
            <a:fontRef idx="minor">
              <a:schemeClr val="dk1"/>
            </a:fontRef>
          </p:style>
          <p:txBody>
            <a:bodyPr lIns="0" tIns="0" rIns="0" bIns="0"/>
            <a:lstStyle/>
            <a:p>
              <a:pPr algn="ctr" defTabSz="1217720" eaLnBrk="0" fontAlgn="base" hangingPunct="0">
                <a:spcBef>
                  <a:spcPct val="0"/>
                </a:spcBef>
                <a:spcAft>
                  <a:spcPct val="0"/>
                </a:spcAft>
                <a:defRPr/>
              </a:pPr>
              <a:r>
                <a:rPr lang="en-US" sz="1600" b="1" spc="-1" dirty="0">
                  <a:solidFill>
                    <a:schemeClr val="accent2"/>
                  </a:solidFill>
                  <a:uFill>
                    <a:solidFill>
                      <a:srgbClr val="FFFFFF"/>
                    </a:solidFill>
                  </a:uFill>
                  <a:ea typeface="Verdana"/>
                </a:rPr>
                <a:t>Key features</a:t>
              </a:r>
              <a:endParaRPr lang="en-US" sz="1801" spc="-1" dirty="0">
                <a:solidFill>
                  <a:schemeClr val="accent2"/>
                </a:solidFill>
                <a:uFill>
                  <a:solidFill>
                    <a:srgbClr val="FFFFFF"/>
                  </a:solidFill>
                </a:uFill>
                <a:latin typeface="Arial"/>
              </a:endParaRPr>
            </a:p>
          </p:txBody>
        </p:sp>
      </p:grpSp>
      <p:sp>
        <p:nvSpPr>
          <p:cNvPr id="113" name="CustomShape 5">
            <a:extLst>
              <a:ext uri="{FF2B5EF4-FFF2-40B4-BE49-F238E27FC236}">
                <a16:creationId xmlns:a16="http://schemas.microsoft.com/office/drawing/2014/main" id="{C1F2DF91-B38A-CD4E-A808-668335CE89D4}"/>
              </a:ext>
            </a:extLst>
          </p:cNvPr>
          <p:cNvSpPr/>
          <p:nvPr/>
        </p:nvSpPr>
        <p:spPr>
          <a:xfrm>
            <a:off x="5846215" y="1804280"/>
            <a:ext cx="5401440" cy="4321812"/>
          </a:xfrm>
          <a:prstGeom prst="rect">
            <a:avLst/>
          </a:prstGeom>
          <a:noFill/>
          <a:ln>
            <a:noFill/>
          </a:ln>
        </p:spPr>
        <p:style>
          <a:lnRef idx="0">
            <a:scrgbClr r="0" g="0" b="0"/>
          </a:lnRef>
          <a:fillRef idx="0">
            <a:scrgbClr r="0" g="0" b="0"/>
          </a:fillRef>
          <a:effectRef idx="0">
            <a:scrgbClr r="0" g="0" b="0"/>
          </a:effectRef>
          <a:fontRef idx="minor"/>
        </p:style>
        <p:txBody>
          <a:bodyPr tIns="45000" rIns="41400" bIns="45000"/>
          <a:lstStyle/>
          <a:p>
            <a:pPr defTabSz="1217720" eaLnBrk="0" fontAlgn="base" hangingPunct="0">
              <a:spcBef>
                <a:spcPct val="0"/>
              </a:spcBef>
              <a:spcAft>
                <a:spcPct val="0"/>
              </a:spcAft>
              <a:defRPr/>
            </a:pPr>
            <a:r>
              <a:rPr lang="en-US" sz="1199" b="1" spc="-1" dirty="0">
                <a:solidFill>
                  <a:srgbClr val="000000"/>
                </a:solidFill>
                <a:uFill>
                  <a:solidFill>
                    <a:srgbClr val="FFFFFF"/>
                  </a:solidFill>
                </a:uFill>
              </a:rPr>
              <a:t>Production Integration</a:t>
            </a:r>
            <a:endParaRPr lang="en-US" sz="1801" spc="-1" dirty="0">
              <a:solidFill>
                <a:srgbClr val="000000"/>
              </a:solidFill>
              <a:uFill>
                <a:solidFill>
                  <a:srgbClr val="FFFFFF"/>
                </a:solidFill>
              </a:uFill>
              <a:latin typeface="Arial"/>
            </a:endParaRPr>
          </a:p>
          <a:p>
            <a:pPr marL="155894" indent="-155533" defTabSz="1217720" eaLnBrk="0" fontAlgn="base" hangingPunct="0">
              <a:spcBef>
                <a:spcPct val="0"/>
              </a:spcBef>
              <a:spcAft>
                <a:spcPct val="0"/>
              </a:spcAft>
              <a:buClr>
                <a:srgbClr val="000000"/>
              </a:buClr>
              <a:buFont typeface="Wingdings" charset="2"/>
              <a:buChar char=""/>
              <a:defRPr/>
            </a:pPr>
            <a:r>
              <a:rPr lang="en-US" sz="1199" dirty="0">
                <a:solidFill>
                  <a:prstClr val="black"/>
                </a:solidFill>
              </a:rPr>
              <a:t>Integration with existing </a:t>
            </a:r>
            <a:r>
              <a:rPr lang="en-US" sz="1199" dirty="0" smtClean="0">
                <a:solidFill>
                  <a:prstClr val="black"/>
                </a:solidFill>
              </a:rPr>
              <a:t>systems</a:t>
            </a:r>
            <a:endParaRPr lang="en-US" sz="1199" spc="-1" dirty="0">
              <a:solidFill>
                <a:srgbClr val="000000"/>
              </a:solidFill>
              <a:uFill>
                <a:solidFill>
                  <a:srgbClr val="FFFFFF"/>
                </a:solidFill>
              </a:uFill>
            </a:endParaRPr>
          </a:p>
          <a:p>
            <a:pPr marL="360" defTabSz="1217720" eaLnBrk="0" fontAlgn="base" hangingPunct="0">
              <a:spcBef>
                <a:spcPct val="0"/>
              </a:spcBef>
              <a:spcAft>
                <a:spcPct val="0"/>
              </a:spcAft>
              <a:buClr>
                <a:srgbClr val="000000"/>
              </a:buClr>
              <a:defRPr/>
            </a:pPr>
            <a:endParaRPr lang="en-US" sz="1199" b="1" spc="-1" dirty="0">
              <a:solidFill>
                <a:srgbClr val="000000"/>
              </a:solidFill>
              <a:uFill>
                <a:solidFill>
                  <a:srgbClr val="FFFFFF"/>
                </a:solidFill>
              </a:uFill>
            </a:endParaRPr>
          </a:p>
          <a:p>
            <a:pPr defTabSz="1217720" eaLnBrk="0" fontAlgn="base" hangingPunct="0">
              <a:spcBef>
                <a:spcPct val="0"/>
              </a:spcBef>
              <a:spcAft>
                <a:spcPct val="0"/>
              </a:spcAft>
              <a:defRPr/>
            </a:pPr>
            <a:r>
              <a:rPr lang="en-US" sz="1199" b="1" spc="-1" dirty="0">
                <a:solidFill>
                  <a:srgbClr val="000000"/>
                </a:solidFill>
                <a:uFill>
                  <a:solidFill>
                    <a:srgbClr val="FFFFFF"/>
                  </a:solidFill>
                </a:uFill>
              </a:rPr>
              <a:t>API Layer</a:t>
            </a:r>
            <a:endParaRPr lang="en-US" sz="1801" spc="-1" dirty="0">
              <a:solidFill>
                <a:srgbClr val="000000"/>
              </a:solidFill>
              <a:uFill>
                <a:solidFill>
                  <a:srgbClr val="FFFFFF"/>
                </a:solidFill>
              </a:uFill>
              <a:latin typeface="Arial"/>
            </a:endParaRPr>
          </a:p>
          <a:p>
            <a:pPr marL="155894" indent="-155533"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RESTful API (Blockchain API </a:t>
            </a:r>
            <a:r>
              <a:rPr lang="mr-IN" sz="1199" spc="-1" dirty="0">
                <a:solidFill>
                  <a:srgbClr val="000000"/>
                </a:solidFill>
                <a:uFill>
                  <a:solidFill>
                    <a:srgbClr val="FFFFFF"/>
                  </a:solidFill>
                </a:uFill>
              </a:rPr>
              <a:t>–</a:t>
            </a:r>
            <a:r>
              <a:rPr lang="en-US" sz="1199" spc="-1" dirty="0">
                <a:solidFill>
                  <a:srgbClr val="000000"/>
                </a:solidFill>
                <a:uFill>
                  <a:solidFill>
                    <a:srgbClr val="FFFFFF"/>
                  </a:solidFill>
                </a:uFill>
              </a:rPr>
              <a:t> Java Spring Boot application)</a:t>
            </a:r>
            <a:endParaRPr lang="en-US" sz="1801" spc="-1" dirty="0">
              <a:solidFill>
                <a:srgbClr val="000000"/>
              </a:solidFill>
              <a:uFill>
                <a:solidFill>
                  <a:srgbClr val="FFFFFF"/>
                </a:solidFill>
              </a:uFill>
              <a:latin typeface="Arial"/>
            </a:endParaRPr>
          </a:p>
          <a:p>
            <a:pPr marL="360" defTabSz="1217720" eaLnBrk="0" fontAlgn="base" hangingPunct="0">
              <a:spcBef>
                <a:spcPct val="0"/>
              </a:spcBef>
              <a:spcAft>
                <a:spcPct val="0"/>
              </a:spcAft>
              <a:buClr>
                <a:srgbClr val="000000"/>
              </a:buClr>
              <a:defRPr/>
            </a:pPr>
            <a:endParaRPr lang="en-US" sz="1199" b="1" spc="-1" dirty="0">
              <a:solidFill>
                <a:srgbClr val="000000"/>
              </a:solidFill>
              <a:uFill>
                <a:solidFill>
                  <a:srgbClr val="FFFFFF"/>
                </a:solidFill>
              </a:uFill>
            </a:endParaRPr>
          </a:p>
          <a:p>
            <a:pPr marL="360" defTabSz="1217720" eaLnBrk="0" fontAlgn="base" hangingPunct="0">
              <a:spcBef>
                <a:spcPct val="0"/>
              </a:spcBef>
              <a:spcAft>
                <a:spcPct val="0"/>
              </a:spcAft>
              <a:buClr>
                <a:srgbClr val="000000"/>
              </a:buClr>
              <a:defRPr/>
            </a:pPr>
            <a:r>
              <a:rPr lang="en-US" sz="1199" b="1" spc="-1" dirty="0">
                <a:solidFill>
                  <a:srgbClr val="000000"/>
                </a:solidFill>
                <a:uFill>
                  <a:solidFill>
                    <a:srgbClr val="FFFFFF"/>
                  </a:solidFill>
                </a:uFill>
              </a:rPr>
              <a:t>Encryption layer</a:t>
            </a:r>
          </a:p>
          <a:p>
            <a:pPr marL="171825" lvl="0" indent="-171465"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Layer that manages encryption and decryption from smart contracts</a:t>
            </a:r>
          </a:p>
          <a:p>
            <a:pPr defTabSz="1217720" eaLnBrk="0" fontAlgn="base" hangingPunct="0">
              <a:spcBef>
                <a:spcPct val="0"/>
              </a:spcBef>
              <a:spcAft>
                <a:spcPct val="0"/>
              </a:spcAft>
              <a:defRPr/>
            </a:pPr>
            <a:endParaRPr lang="en-US" sz="1199" spc="-1" dirty="0">
              <a:solidFill>
                <a:srgbClr val="000000"/>
              </a:solidFill>
              <a:uFill>
                <a:solidFill>
                  <a:srgbClr val="FFFFFF"/>
                </a:solidFill>
              </a:uFill>
            </a:endParaRPr>
          </a:p>
          <a:p>
            <a:pPr defTabSz="1217720" eaLnBrk="0" fontAlgn="base" hangingPunct="0">
              <a:spcBef>
                <a:spcPct val="0"/>
              </a:spcBef>
              <a:spcAft>
                <a:spcPct val="0"/>
              </a:spcAft>
              <a:defRPr/>
            </a:pPr>
            <a:r>
              <a:rPr lang="en-US" sz="1199" b="1" spc="-1" dirty="0">
                <a:solidFill>
                  <a:srgbClr val="000000"/>
                </a:solidFill>
                <a:uFill>
                  <a:solidFill>
                    <a:srgbClr val="FFFFFF"/>
                  </a:solidFill>
                </a:uFill>
              </a:rPr>
              <a:t>Smart Contracts</a:t>
            </a:r>
          </a:p>
          <a:p>
            <a:pPr marL="171825" indent="-171465"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Processing and validating of business logic, built on </a:t>
            </a:r>
            <a:r>
              <a:rPr lang="en-US" sz="1199" spc="-1" dirty="0" smtClean="0">
                <a:solidFill>
                  <a:srgbClr val="000000"/>
                </a:solidFill>
                <a:uFill>
                  <a:solidFill>
                    <a:srgbClr val="FFFFFF"/>
                  </a:solidFill>
                </a:uFill>
              </a:rPr>
              <a:t>templates</a:t>
            </a:r>
            <a:endParaRPr lang="en-US" sz="1814" spc="-1" dirty="0">
              <a:solidFill>
                <a:srgbClr val="000000"/>
              </a:solidFill>
              <a:uFill>
                <a:solidFill>
                  <a:srgbClr val="FFFFFF"/>
                </a:solidFill>
              </a:uFill>
            </a:endParaRPr>
          </a:p>
          <a:p>
            <a:pPr marL="171825" indent="-171465" defTabSz="1217720" eaLnBrk="0" fontAlgn="base" hangingPunct="0">
              <a:spcBef>
                <a:spcPct val="0"/>
              </a:spcBef>
              <a:spcAft>
                <a:spcPct val="0"/>
              </a:spcAft>
              <a:buClr>
                <a:srgbClr val="000000"/>
              </a:buClr>
              <a:buFont typeface="Wingdings" charset="2"/>
              <a:buChar char="§"/>
              <a:defRPr/>
            </a:pPr>
            <a:endParaRPr lang="en-US" sz="1198" spc="-1" dirty="0">
              <a:solidFill>
                <a:srgbClr val="000000"/>
              </a:solidFill>
              <a:uFill>
                <a:solidFill>
                  <a:srgbClr val="FFFFFF"/>
                </a:solidFill>
              </a:uFill>
              <a:latin typeface="Verdana" charset="0"/>
              <a:ea typeface="Verdana" charset="0"/>
              <a:cs typeface="Verdana" charset="0"/>
            </a:endParaRPr>
          </a:p>
          <a:p>
            <a:pPr defTabSz="1217720" eaLnBrk="0" fontAlgn="base" hangingPunct="0">
              <a:spcBef>
                <a:spcPct val="0"/>
              </a:spcBef>
              <a:spcAft>
                <a:spcPct val="0"/>
              </a:spcAft>
              <a:defRPr/>
            </a:pPr>
            <a:r>
              <a:rPr lang="en-US" sz="1199" b="1" spc="-1" dirty="0">
                <a:solidFill>
                  <a:srgbClr val="000000"/>
                </a:solidFill>
                <a:uFill>
                  <a:solidFill>
                    <a:srgbClr val="FFFFFF"/>
                  </a:solidFill>
                </a:uFill>
              </a:rPr>
              <a:t>Blockchain Node</a:t>
            </a:r>
            <a:endParaRPr lang="en-US" sz="1801" spc="-1" dirty="0">
              <a:solidFill>
                <a:srgbClr val="000000"/>
              </a:solidFill>
              <a:uFill>
                <a:solidFill>
                  <a:srgbClr val="FFFFFF"/>
                </a:solidFill>
              </a:uFill>
              <a:latin typeface="Arial"/>
            </a:endParaRPr>
          </a:p>
          <a:p>
            <a:pPr marL="155894" indent="-155533"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Blockchain </a:t>
            </a:r>
            <a:r>
              <a:rPr lang="en-US" sz="1199" spc="-1" dirty="0" smtClean="0">
                <a:solidFill>
                  <a:srgbClr val="000000"/>
                </a:solidFill>
                <a:uFill>
                  <a:solidFill>
                    <a:srgbClr val="FFFFFF"/>
                  </a:solidFill>
                </a:uFill>
              </a:rPr>
              <a:t>network</a:t>
            </a:r>
            <a:r>
              <a:rPr lang="en-US" sz="1199" spc="-1" dirty="0">
                <a:solidFill>
                  <a:srgbClr val="000000"/>
                </a:solidFill>
                <a:uFill>
                  <a:solidFill>
                    <a:srgbClr val="FFFFFF"/>
                  </a:solidFill>
                </a:uFill>
              </a:rPr>
              <a:t/>
            </a:r>
            <a:br>
              <a:rPr lang="en-US" sz="1199" spc="-1" dirty="0">
                <a:solidFill>
                  <a:srgbClr val="000000"/>
                </a:solidFill>
                <a:uFill>
                  <a:solidFill>
                    <a:srgbClr val="FFFFFF"/>
                  </a:solidFill>
                </a:uFill>
              </a:rPr>
            </a:br>
            <a:endParaRPr lang="en-US" sz="1199" spc="-1" dirty="0">
              <a:solidFill>
                <a:srgbClr val="000000"/>
              </a:solidFill>
              <a:uFill>
                <a:solidFill>
                  <a:srgbClr val="FFFFFF"/>
                </a:solidFill>
              </a:uFill>
            </a:endParaRPr>
          </a:p>
          <a:p>
            <a:pPr defTabSz="1217720" eaLnBrk="0" fontAlgn="base" hangingPunct="0">
              <a:spcBef>
                <a:spcPct val="0"/>
              </a:spcBef>
              <a:spcAft>
                <a:spcPct val="0"/>
              </a:spcAft>
              <a:defRPr/>
            </a:pPr>
            <a:r>
              <a:rPr lang="en-US" sz="1199" b="1" spc="-1" dirty="0">
                <a:solidFill>
                  <a:srgbClr val="000000"/>
                </a:solidFill>
                <a:uFill>
                  <a:solidFill>
                    <a:srgbClr val="FFFFFF"/>
                  </a:solidFill>
                </a:uFill>
              </a:rPr>
              <a:t>Underlying Infrastructure</a:t>
            </a:r>
            <a:endParaRPr lang="en-US" sz="1801" spc="-1" dirty="0">
              <a:solidFill>
                <a:srgbClr val="000000"/>
              </a:solidFill>
              <a:uFill>
                <a:solidFill>
                  <a:srgbClr val="FFFFFF"/>
                </a:solidFill>
              </a:uFill>
              <a:latin typeface="Arial"/>
            </a:endParaRPr>
          </a:p>
          <a:p>
            <a:pPr marL="155894" indent="-155533"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VMs/OS/Servers/Network/Cloud</a:t>
            </a:r>
          </a:p>
          <a:p>
            <a:pPr defTabSz="1217720" eaLnBrk="0" fontAlgn="base" hangingPunct="0">
              <a:spcBef>
                <a:spcPct val="0"/>
              </a:spcBef>
              <a:spcAft>
                <a:spcPct val="0"/>
              </a:spcAft>
              <a:defRPr/>
            </a:pPr>
            <a:endParaRPr lang="en-US" sz="1199" spc="-1" dirty="0">
              <a:solidFill>
                <a:srgbClr val="000000"/>
              </a:solidFill>
              <a:uFill>
                <a:solidFill>
                  <a:srgbClr val="FFFFFF"/>
                </a:solidFill>
              </a:uFill>
            </a:endParaRPr>
          </a:p>
          <a:p>
            <a:pPr marL="360" defTabSz="1217720" eaLnBrk="0" fontAlgn="base" hangingPunct="0">
              <a:spcBef>
                <a:spcPct val="0"/>
              </a:spcBef>
              <a:spcAft>
                <a:spcPct val="0"/>
              </a:spcAft>
              <a:buClr>
                <a:srgbClr val="000000"/>
              </a:buClr>
              <a:defRPr/>
            </a:pPr>
            <a:r>
              <a:rPr lang="en-US" sz="1199" b="1" spc="-1" dirty="0">
                <a:solidFill>
                  <a:srgbClr val="000000"/>
                </a:solidFill>
                <a:uFill>
                  <a:solidFill>
                    <a:srgbClr val="FFFFFF"/>
                  </a:solidFill>
                </a:uFill>
              </a:rPr>
              <a:t>Off Chain Storage</a:t>
            </a:r>
          </a:p>
          <a:p>
            <a:pPr marL="171825" indent="-171465"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Storage of keys in a Hardware Security Module</a:t>
            </a:r>
            <a:endParaRPr lang="en-US" sz="1199" b="1" spc="-1" dirty="0">
              <a:solidFill>
                <a:srgbClr val="000000"/>
              </a:solidFill>
              <a:uFill>
                <a:solidFill>
                  <a:srgbClr val="FFFFFF"/>
                </a:solidFill>
              </a:uFill>
            </a:endParaRPr>
          </a:p>
          <a:p>
            <a:pPr marL="171825" indent="-171465" defTabSz="1217720" eaLnBrk="0" fontAlgn="base" hangingPunct="0">
              <a:spcBef>
                <a:spcPct val="0"/>
              </a:spcBef>
              <a:spcAft>
                <a:spcPct val="0"/>
              </a:spcAft>
              <a:buClr>
                <a:srgbClr val="000000"/>
              </a:buClr>
              <a:buFont typeface="Wingdings" charset="2"/>
              <a:buChar char="§"/>
              <a:defRPr/>
            </a:pPr>
            <a:r>
              <a:rPr lang="en-US" sz="1199" spc="-1" dirty="0">
                <a:solidFill>
                  <a:srgbClr val="000000"/>
                </a:solidFill>
                <a:uFill>
                  <a:solidFill>
                    <a:srgbClr val="FFFFFF"/>
                  </a:solidFill>
                </a:uFill>
              </a:rPr>
              <a:t>Database layer to persist sensitive information </a:t>
            </a:r>
          </a:p>
        </p:txBody>
      </p:sp>
      <p:sp>
        <p:nvSpPr>
          <p:cNvPr id="114" name="CustomShape 8">
            <a:extLst>
              <a:ext uri="{FF2B5EF4-FFF2-40B4-BE49-F238E27FC236}">
                <a16:creationId xmlns:a16="http://schemas.microsoft.com/office/drawing/2014/main" id="{2806D2E8-07D9-664A-AD69-DF947C8B47D6}"/>
              </a:ext>
            </a:extLst>
          </p:cNvPr>
          <p:cNvSpPr/>
          <p:nvPr/>
        </p:nvSpPr>
        <p:spPr>
          <a:xfrm>
            <a:off x="514081" y="5705237"/>
            <a:ext cx="3789360" cy="481680"/>
          </a:xfrm>
          <a:prstGeom prst="rect">
            <a:avLst/>
          </a:prstGeom>
          <a:ln/>
        </p:spPr>
        <p:style>
          <a:lnRef idx="3">
            <a:schemeClr val="lt1"/>
          </a:lnRef>
          <a:fillRef idx="1">
            <a:schemeClr val="accent6"/>
          </a:fillRef>
          <a:effectRef idx="1">
            <a:schemeClr val="accent6"/>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Underlying Infrastructure</a:t>
            </a:r>
            <a:endParaRPr lang="en-US" sz="1801" spc="-1" dirty="0">
              <a:solidFill>
                <a:srgbClr val="000000"/>
              </a:solidFill>
              <a:uFill>
                <a:solidFill>
                  <a:srgbClr val="FFFFFF"/>
                </a:solidFill>
              </a:uFill>
              <a:latin typeface="Arial"/>
            </a:endParaRPr>
          </a:p>
        </p:txBody>
      </p:sp>
      <p:sp>
        <p:nvSpPr>
          <p:cNvPr id="117" name="CustomShape 9">
            <a:extLst>
              <a:ext uri="{FF2B5EF4-FFF2-40B4-BE49-F238E27FC236}">
                <a16:creationId xmlns:a16="http://schemas.microsoft.com/office/drawing/2014/main" id="{1E99DD3B-9275-8049-AC56-1CAD7504A5B0}"/>
              </a:ext>
            </a:extLst>
          </p:cNvPr>
          <p:cNvSpPr/>
          <p:nvPr/>
        </p:nvSpPr>
        <p:spPr>
          <a:xfrm>
            <a:off x="514081" y="5126462"/>
            <a:ext cx="3789360" cy="534512"/>
          </a:xfrm>
          <a:prstGeom prst="rect">
            <a:avLst/>
          </a:prstGeom>
          <a:ln/>
        </p:spPr>
        <p:style>
          <a:lnRef idx="3">
            <a:schemeClr val="lt1"/>
          </a:lnRef>
          <a:fillRef idx="1">
            <a:schemeClr val="accent5"/>
          </a:fillRef>
          <a:effectRef idx="1">
            <a:schemeClr val="accent5"/>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Blockchain Node</a:t>
            </a:r>
            <a:endParaRPr lang="en-US" sz="1801" spc="-1" dirty="0">
              <a:solidFill>
                <a:srgbClr val="000000"/>
              </a:solidFill>
              <a:uFill>
                <a:solidFill>
                  <a:srgbClr val="FFFFFF"/>
                </a:solidFill>
              </a:uFill>
              <a:latin typeface="Arial"/>
            </a:endParaRPr>
          </a:p>
        </p:txBody>
      </p:sp>
      <p:sp>
        <p:nvSpPr>
          <p:cNvPr id="118" name="CustomShape 10">
            <a:extLst>
              <a:ext uri="{FF2B5EF4-FFF2-40B4-BE49-F238E27FC236}">
                <a16:creationId xmlns:a16="http://schemas.microsoft.com/office/drawing/2014/main" id="{158D49B9-6213-0B4B-91C6-335E5B253AF5}"/>
              </a:ext>
            </a:extLst>
          </p:cNvPr>
          <p:cNvSpPr/>
          <p:nvPr/>
        </p:nvSpPr>
        <p:spPr>
          <a:xfrm>
            <a:off x="514081" y="4622933"/>
            <a:ext cx="3789360" cy="459269"/>
          </a:xfrm>
          <a:prstGeom prst="rect">
            <a:avLst/>
          </a:prstGeom>
          <a:ln/>
        </p:spPr>
        <p:style>
          <a:lnRef idx="3">
            <a:schemeClr val="lt1"/>
          </a:lnRef>
          <a:fillRef idx="1">
            <a:schemeClr val="accent5"/>
          </a:fillRef>
          <a:effectRef idx="1">
            <a:schemeClr val="accent5"/>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Smart Contracts</a:t>
            </a:r>
            <a:endParaRPr lang="en-US" sz="1801" spc="-1" dirty="0">
              <a:solidFill>
                <a:srgbClr val="000000"/>
              </a:solidFill>
              <a:uFill>
                <a:solidFill>
                  <a:srgbClr val="FFFFFF"/>
                </a:solidFill>
              </a:uFill>
              <a:latin typeface="Arial"/>
            </a:endParaRPr>
          </a:p>
        </p:txBody>
      </p:sp>
      <p:sp>
        <p:nvSpPr>
          <p:cNvPr id="119" name="CustomShape 16">
            <a:extLst>
              <a:ext uri="{FF2B5EF4-FFF2-40B4-BE49-F238E27FC236}">
                <a16:creationId xmlns:a16="http://schemas.microsoft.com/office/drawing/2014/main" id="{92A0A7CB-8C32-614F-A486-509B1FA0BC23}"/>
              </a:ext>
            </a:extLst>
          </p:cNvPr>
          <p:cNvSpPr/>
          <p:nvPr/>
        </p:nvSpPr>
        <p:spPr>
          <a:xfrm>
            <a:off x="514081" y="2640985"/>
            <a:ext cx="3789360" cy="853560"/>
          </a:xfrm>
          <a:prstGeom prst="rect">
            <a:avLst/>
          </a:prstGeom>
          <a:ln/>
        </p:spPr>
        <p:style>
          <a:lnRef idx="3">
            <a:schemeClr val="lt1"/>
          </a:lnRef>
          <a:fillRef idx="1">
            <a:schemeClr val="accent1"/>
          </a:fillRef>
          <a:effectRef idx="1">
            <a:schemeClr val="accent1"/>
          </a:effectRef>
          <a:fontRef idx="minor">
            <a:schemeClr val="lt1"/>
          </a:fontRef>
        </p:style>
        <p:txBody>
          <a:bodyPr lIns="90000" tIns="45000" rIns="90000" bIns="45000" anchor="t"/>
          <a:lstStyle/>
          <a:p>
            <a:pPr algn="ctr" defTabSz="1217720" eaLnBrk="0" fontAlgn="base" hangingPunct="0">
              <a:spcBef>
                <a:spcPct val="0"/>
              </a:spcBef>
              <a:spcAft>
                <a:spcPct val="0"/>
              </a:spcAft>
              <a:defRPr/>
            </a:pPr>
            <a:endParaRPr lang="en-US" sz="1051" b="1" spc="-1" dirty="0">
              <a:solidFill>
                <a:srgbClr val="FFFFFF"/>
              </a:solidFill>
              <a:uFill>
                <a:solidFill>
                  <a:srgbClr val="FFFFFF"/>
                </a:solidFill>
              </a:uFill>
            </a:endParaRPr>
          </a:p>
          <a:p>
            <a:pPr algn="ctr" defTabSz="1217720" eaLnBrk="0" fontAlgn="base" hangingPunct="0">
              <a:spcBef>
                <a:spcPct val="0"/>
              </a:spcBef>
              <a:spcAft>
                <a:spcPct val="0"/>
              </a:spcAft>
              <a:defRPr/>
            </a:pPr>
            <a:endParaRPr lang="en-US" sz="1051" b="1" spc="-1" dirty="0">
              <a:solidFill>
                <a:srgbClr val="FFFFFF"/>
              </a:solidFill>
              <a:uFill>
                <a:solidFill>
                  <a:srgbClr val="FFFFFF"/>
                </a:solidFill>
              </a:uFill>
            </a:endParaRPr>
          </a:p>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API Layer</a:t>
            </a:r>
            <a:endParaRPr lang="en-US" sz="1801" spc="-1" dirty="0">
              <a:solidFill>
                <a:srgbClr val="000000"/>
              </a:solidFill>
              <a:uFill>
                <a:solidFill>
                  <a:srgbClr val="FFFFFF"/>
                </a:solidFill>
              </a:uFill>
              <a:latin typeface="Arial"/>
            </a:endParaRPr>
          </a:p>
        </p:txBody>
      </p:sp>
      <p:sp>
        <p:nvSpPr>
          <p:cNvPr id="120" name="CustomShape 21">
            <a:extLst>
              <a:ext uri="{FF2B5EF4-FFF2-40B4-BE49-F238E27FC236}">
                <a16:creationId xmlns:a16="http://schemas.microsoft.com/office/drawing/2014/main" id="{E8A5BE4F-E752-E146-9B7C-63EBE900B3B1}"/>
              </a:ext>
            </a:extLst>
          </p:cNvPr>
          <p:cNvSpPr/>
          <p:nvPr/>
        </p:nvSpPr>
        <p:spPr>
          <a:xfrm>
            <a:off x="4416481" y="1899554"/>
            <a:ext cx="1260360" cy="4287362"/>
          </a:xfrm>
          <a:prstGeom prst="rect">
            <a:avLst/>
          </a:prstGeom>
          <a:solidFill>
            <a:srgbClr val="F2F2F2"/>
          </a:solidFill>
          <a:ln w="28440">
            <a:solidFill>
              <a:srgbClr val="D9D9D9"/>
            </a:solidFill>
            <a:custDash>
              <a:ds d="100000" sp="100000"/>
            </a:custDash>
            <a:round/>
          </a:ln>
        </p:spPr>
        <p:style>
          <a:lnRef idx="0">
            <a:scrgbClr r="0" g="0" b="0"/>
          </a:lnRef>
          <a:fillRef idx="0">
            <a:scrgbClr r="0" g="0" b="0"/>
          </a:fillRef>
          <a:effectRef idx="0">
            <a:scrgbClr r="0" g="0" b="0"/>
          </a:effectRef>
          <a:fontRef idx="minor"/>
        </p:style>
        <p:txBody>
          <a:bodyPr/>
          <a:lstStyle/>
          <a:p>
            <a:endParaRPr lang="en-IN"/>
          </a:p>
        </p:txBody>
      </p:sp>
      <p:sp>
        <p:nvSpPr>
          <p:cNvPr id="121" name="CustomShape 31">
            <a:extLst>
              <a:ext uri="{FF2B5EF4-FFF2-40B4-BE49-F238E27FC236}">
                <a16:creationId xmlns:a16="http://schemas.microsoft.com/office/drawing/2014/main" id="{37EF67B6-C793-D64B-8316-CC107706197F}"/>
              </a:ext>
            </a:extLst>
          </p:cNvPr>
          <p:cNvSpPr/>
          <p:nvPr/>
        </p:nvSpPr>
        <p:spPr>
          <a:xfrm>
            <a:off x="514081" y="4090199"/>
            <a:ext cx="3789360" cy="488475"/>
          </a:xfrm>
          <a:prstGeom prst="rect">
            <a:avLst/>
          </a:prstGeom>
          <a:ln/>
        </p:spPr>
        <p:style>
          <a:lnRef idx="3">
            <a:schemeClr val="lt1"/>
          </a:lnRef>
          <a:fillRef idx="1">
            <a:schemeClr val="accent5"/>
          </a:fillRef>
          <a:effectRef idx="1">
            <a:schemeClr val="accent5"/>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Smart Contract Templates, </a:t>
            </a:r>
            <a:endParaRPr lang="en-US" sz="1801"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Application Framework</a:t>
            </a:r>
            <a:endParaRPr lang="en-US" sz="1801" spc="-1" dirty="0">
              <a:solidFill>
                <a:srgbClr val="000000"/>
              </a:solidFill>
              <a:uFill>
                <a:solidFill>
                  <a:srgbClr val="FFFFFF"/>
                </a:solidFill>
              </a:uFill>
              <a:latin typeface="Arial"/>
            </a:endParaRPr>
          </a:p>
        </p:txBody>
      </p:sp>
      <p:grpSp>
        <p:nvGrpSpPr>
          <p:cNvPr id="122" name="Group 121">
            <a:extLst>
              <a:ext uri="{FF2B5EF4-FFF2-40B4-BE49-F238E27FC236}">
                <a16:creationId xmlns:a16="http://schemas.microsoft.com/office/drawing/2014/main" id="{2F7F8FAA-6E3F-C64D-8B5F-D745287C31BF}"/>
              </a:ext>
            </a:extLst>
          </p:cNvPr>
          <p:cNvGrpSpPr/>
          <p:nvPr/>
        </p:nvGrpSpPr>
        <p:grpSpPr>
          <a:xfrm>
            <a:off x="501840" y="1585251"/>
            <a:ext cx="5175360" cy="243720"/>
            <a:chOff x="501840" y="1711800"/>
            <a:chExt cx="5175360" cy="243720"/>
          </a:xfrm>
          <a:solidFill>
            <a:srgbClr val="A0DCFF"/>
          </a:solidFill>
        </p:grpSpPr>
        <p:sp>
          <p:nvSpPr>
            <p:cNvPr id="123" name="Line 32">
              <a:extLst>
                <a:ext uri="{FF2B5EF4-FFF2-40B4-BE49-F238E27FC236}">
                  <a16:creationId xmlns:a16="http://schemas.microsoft.com/office/drawing/2014/main" id="{D2535C6B-D79B-FE45-AFCB-A727A9492771}"/>
                </a:ext>
              </a:extLst>
            </p:cNvPr>
            <p:cNvSpPr/>
            <p:nvPr/>
          </p:nvSpPr>
          <p:spPr>
            <a:xfrm>
              <a:off x="501840" y="1834560"/>
              <a:ext cx="5175360" cy="360"/>
            </a:xfrm>
            <a:prstGeom prst="line">
              <a:avLst/>
            </a:prstGeom>
            <a:grpFill/>
            <a:ln/>
          </p:spPr>
          <p:style>
            <a:lnRef idx="2">
              <a:schemeClr val="accent2"/>
            </a:lnRef>
            <a:fillRef idx="1">
              <a:schemeClr val="lt1"/>
            </a:fillRef>
            <a:effectRef idx="0">
              <a:schemeClr val="accent2"/>
            </a:effectRef>
            <a:fontRef idx="minor">
              <a:schemeClr val="dk1"/>
            </a:fontRef>
          </p:style>
          <p:txBody>
            <a:bodyPr/>
            <a:lstStyle/>
            <a:p>
              <a:endParaRPr lang="en-IN"/>
            </a:p>
          </p:txBody>
        </p:sp>
        <p:sp>
          <p:nvSpPr>
            <p:cNvPr id="124" name="CustomShape 33">
              <a:extLst>
                <a:ext uri="{FF2B5EF4-FFF2-40B4-BE49-F238E27FC236}">
                  <a16:creationId xmlns:a16="http://schemas.microsoft.com/office/drawing/2014/main" id="{90E1F8DF-586A-4C49-9681-8A8E3F60DD29}"/>
                </a:ext>
              </a:extLst>
            </p:cNvPr>
            <p:cNvSpPr/>
            <p:nvPr/>
          </p:nvSpPr>
          <p:spPr>
            <a:xfrm>
              <a:off x="1692900" y="1711800"/>
              <a:ext cx="2793240" cy="243720"/>
            </a:xfrm>
            <a:prstGeom prst="rect">
              <a:avLst/>
            </a:prstGeom>
            <a:grpFill/>
            <a:ln/>
          </p:spPr>
          <p:style>
            <a:lnRef idx="2">
              <a:schemeClr val="accent2"/>
            </a:lnRef>
            <a:fillRef idx="1">
              <a:schemeClr val="lt1"/>
            </a:fillRef>
            <a:effectRef idx="0">
              <a:schemeClr val="accent2"/>
            </a:effectRef>
            <a:fontRef idx="minor">
              <a:schemeClr val="dk1"/>
            </a:fontRef>
          </p:style>
          <p:txBody>
            <a:bodyPr lIns="0" tIns="0" rIns="0" bIns="0"/>
            <a:lstStyle/>
            <a:p>
              <a:pPr algn="ctr" defTabSz="1217720" eaLnBrk="0" fontAlgn="base" hangingPunct="0">
                <a:spcBef>
                  <a:spcPct val="0"/>
                </a:spcBef>
                <a:spcAft>
                  <a:spcPct val="0"/>
                </a:spcAft>
                <a:defRPr/>
              </a:pPr>
              <a:r>
                <a:rPr lang="en-US" sz="1600" b="1" spc="-1" dirty="0">
                  <a:solidFill>
                    <a:schemeClr val="accent2"/>
                  </a:solidFill>
                  <a:uFill>
                    <a:solidFill>
                      <a:srgbClr val="FFFFFF"/>
                    </a:solidFill>
                  </a:uFill>
                  <a:ea typeface="Verdana"/>
                </a:rPr>
                <a:t>High Level Architecture</a:t>
              </a:r>
              <a:endParaRPr lang="en-US" sz="1801" spc="-1" dirty="0">
                <a:solidFill>
                  <a:schemeClr val="accent2"/>
                </a:solidFill>
                <a:uFill>
                  <a:solidFill>
                    <a:srgbClr val="FFFFFF"/>
                  </a:solidFill>
                </a:uFill>
                <a:latin typeface="Arial"/>
              </a:endParaRPr>
            </a:p>
          </p:txBody>
        </p:sp>
      </p:grpSp>
      <p:sp>
        <p:nvSpPr>
          <p:cNvPr id="125" name="CustomShape 9">
            <a:extLst>
              <a:ext uri="{FF2B5EF4-FFF2-40B4-BE49-F238E27FC236}">
                <a16:creationId xmlns:a16="http://schemas.microsoft.com/office/drawing/2014/main" id="{2A93EA2A-D4B2-504C-83A8-84AF546BB6CE}"/>
              </a:ext>
            </a:extLst>
          </p:cNvPr>
          <p:cNvSpPr/>
          <p:nvPr/>
        </p:nvSpPr>
        <p:spPr>
          <a:xfrm>
            <a:off x="514081" y="1899555"/>
            <a:ext cx="3789360" cy="697169"/>
          </a:xfrm>
          <a:prstGeom prst="rect">
            <a:avLst/>
          </a:prstGeom>
          <a:ln/>
        </p:spPr>
        <p:style>
          <a:lnRef idx="3">
            <a:schemeClr val="lt1"/>
          </a:lnRef>
          <a:fillRef idx="1">
            <a:schemeClr val="accent1"/>
          </a:fillRef>
          <a:effectRef idx="1">
            <a:schemeClr val="accent1"/>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Production integration</a:t>
            </a:r>
            <a:endParaRPr lang="en-US" sz="1801" spc="-1" dirty="0">
              <a:solidFill>
                <a:srgbClr val="000000"/>
              </a:solidFill>
              <a:uFill>
                <a:solidFill>
                  <a:srgbClr val="FFFFFF"/>
                </a:solidFill>
              </a:uFill>
              <a:latin typeface="Arial"/>
            </a:endParaRPr>
          </a:p>
        </p:txBody>
      </p:sp>
      <p:sp>
        <p:nvSpPr>
          <p:cNvPr id="126" name="CustomShape 31">
            <a:extLst>
              <a:ext uri="{FF2B5EF4-FFF2-40B4-BE49-F238E27FC236}">
                <a16:creationId xmlns:a16="http://schemas.microsoft.com/office/drawing/2014/main" id="{B6AF1428-B996-F540-8DE1-E47E478397F4}"/>
              </a:ext>
            </a:extLst>
          </p:cNvPr>
          <p:cNvSpPr/>
          <p:nvPr/>
        </p:nvSpPr>
        <p:spPr>
          <a:xfrm>
            <a:off x="514081" y="3538807"/>
            <a:ext cx="3789360" cy="507131"/>
          </a:xfrm>
          <a:prstGeom prst="rect">
            <a:avLst/>
          </a:prstGeom>
          <a:ln/>
        </p:spPr>
        <p:style>
          <a:lnRef idx="3">
            <a:schemeClr val="lt1"/>
          </a:lnRef>
          <a:fillRef idx="1">
            <a:schemeClr val="accent3"/>
          </a:fillRef>
          <a:effectRef idx="1">
            <a:schemeClr val="accent3"/>
          </a:effectRef>
          <a:fontRef idx="minor">
            <a:schemeClr val="lt1"/>
          </a:fontRef>
        </p:style>
        <p:txBody>
          <a:bodyPr lIns="90000" tIns="45000" rIns="90000" bIns="45000" anchor="ctr"/>
          <a:lstStyle/>
          <a:p>
            <a:pPr algn="ctr" defTabSz="1217720" eaLnBrk="0" fontAlgn="base" hangingPunct="0">
              <a:spcBef>
                <a:spcPct val="0"/>
              </a:spcBef>
              <a:spcAft>
                <a:spcPct val="0"/>
              </a:spcAft>
              <a:defRPr/>
            </a:pPr>
            <a:r>
              <a:rPr lang="en-US" sz="1051" b="1" spc="-1" dirty="0">
                <a:solidFill>
                  <a:srgbClr val="FFFFFF"/>
                </a:solidFill>
                <a:uFill>
                  <a:solidFill>
                    <a:srgbClr val="FFFFFF"/>
                  </a:solidFill>
                </a:uFill>
              </a:rPr>
              <a:t>Encryption layer</a:t>
            </a:r>
            <a:endParaRPr lang="en-US" sz="1801" spc="-1" dirty="0">
              <a:solidFill>
                <a:srgbClr val="000000"/>
              </a:solidFill>
              <a:uFill>
                <a:solidFill>
                  <a:srgbClr val="FFFFFF"/>
                </a:solidFill>
              </a:uFill>
              <a:latin typeface="Arial"/>
            </a:endParaRPr>
          </a:p>
        </p:txBody>
      </p:sp>
      <p:sp>
        <p:nvSpPr>
          <p:cNvPr id="127" name="CustomShape 22">
            <a:extLst>
              <a:ext uri="{FF2B5EF4-FFF2-40B4-BE49-F238E27FC236}">
                <a16:creationId xmlns:a16="http://schemas.microsoft.com/office/drawing/2014/main" id="{D54D9143-E2B1-7B49-8AF5-FDC05B0227A9}"/>
              </a:ext>
            </a:extLst>
          </p:cNvPr>
          <p:cNvSpPr/>
          <p:nvPr/>
        </p:nvSpPr>
        <p:spPr>
          <a:xfrm>
            <a:off x="4420763" y="1771590"/>
            <a:ext cx="1240560" cy="592144"/>
          </a:xfrm>
          <a:prstGeom prst="rect">
            <a:avLst/>
          </a:prstGeom>
          <a:noFill/>
          <a:ln>
            <a:noFill/>
          </a:ln>
        </p:spPr>
        <p:style>
          <a:lnRef idx="0">
            <a:scrgbClr r="0" g="0" b="0"/>
          </a:lnRef>
          <a:fillRef idx="0">
            <a:scrgbClr r="0" g="0" b="0"/>
          </a:fillRef>
          <a:effectRef idx="0">
            <a:scrgbClr r="0" g="0" b="0"/>
          </a:effectRef>
          <a:fontRef idx="minor"/>
        </p:style>
        <p:txBody>
          <a:bodyPr lIns="0" tIns="83159" rIns="0" bIns="83159"/>
          <a:lstStyle/>
          <a:p>
            <a:pPr algn="ctr" defTabSz="1217720" eaLnBrk="0" fontAlgn="base" hangingPunct="0">
              <a:spcBef>
                <a:spcPct val="0"/>
              </a:spcBef>
              <a:spcAft>
                <a:spcPct val="0"/>
              </a:spcAft>
              <a:defRPr/>
            </a:pPr>
            <a:endParaRPr lang="en-US" sz="900" b="1" spc="-1" dirty="0">
              <a:solidFill>
                <a:srgbClr val="767171"/>
              </a:solidFill>
              <a:uFill>
                <a:solidFill>
                  <a:srgbClr val="FFFFFF"/>
                </a:solidFill>
              </a:uFill>
            </a:endParaRPr>
          </a:p>
          <a:p>
            <a:pPr algn="ctr" defTabSz="1217720" eaLnBrk="0" fontAlgn="base" hangingPunct="0">
              <a:spcBef>
                <a:spcPct val="0"/>
              </a:spcBef>
              <a:spcAft>
                <a:spcPct val="0"/>
              </a:spcAft>
              <a:defRPr/>
            </a:pPr>
            <a:r>
              <a:rPr lang="en-US" sz="900" b="1" spc="-1" dirty="0">
                <a:solidFill>
                  <a:srgbClr val="767171"/>
                </a:solidFill>
                <a:uFill>
                  <a:solidFill>
                    <a:srgbClr val="FFFFFF"/>
                  </a:solidFill>
                </a:uFill>
              </a:rPr>
              <a:t>OFF CHAIN Storage</a:t>
            </a:r>
            <a:endParaRPr lang="en-US" sz="1801" b="1"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endParaRPr lang="en-US" sz="1801"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endParaRPr lang="en-US" sz="1600"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r>
              <a:rPr lang="en-US" sz="900" spc="-1" dirty="0">
                <a:solidFill>
                  <a:srgbClr val="585A5C"/>
                </a:solidFill>
                <a:uFill>
                  <a:solidFill>
                    <a:srgbClr val="FFFFFF"/>
                  </a:solidFill>
                </a:uFill>
                <a:ea typeface="Verdana"/>
              </a:rPr>
              <a:t>HSM</a:t>
            </a:r>
            <a:endParaRPr lang="en-US" sz="1801"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endParaRPr lang="en-US" sz="1801" spc="-1" dirty="0">
              <a:solidFill>
                <a:srgbClr val="000000"/>
              </a:solidFill>
              <a:uFill>
                <a:solidFill>
                  <a:srgbClr val="FFFFFF"/>
                </a:solidFill>
              </a:uFill>
              <a:latin typeface="Arial"/>
            </a:endParaRPr>
          </a:p>
        </p:txBody>
      </p:sp>
      <p:sp>
        <p:nvSpPr>
          <p:cNvPr id="128" name="CustomShape 24">
            <a:extLst>
              <a:ext uri="{FF2B5EF4-FFF2-40B4-BE49-F238E27FC236}">
                <a16:creationId xmlns:a16="http://schemas.microsoft.com/office/drawing/2014/main" id="{14A95838-E4F8-384F-ADA3-5B42AC230488}"/>
              </a:ext>
            </a:extLst>
          </p:cNvPr>
          <p:cNvSpPr/>
          <p:nvPr/>
        </p:nvSpPr>
        <p:spPr>
          <a:xfrm>
            <a:off x="4861043" y="2350770"/>
            <a:ext cx="360000" cy="326160"/>
          </a:xfrm>
          <a:prstGeom prst="flowChartMagneticDisk">
            <a:avLst/>
          </a:prstGeom>
          <a:solidFill>
            <a:srgbClr val="ACAEB0"/>
          </a:solidFill>
          <a:ln w="19080">
            <a:solidFill>
              <a:srgbClr val="FFFFFF"/>
            </a:solidFill>
            <a:miter/>
          </a:ln>
        </p:spPr>
        <p:style>
          <a:lnRef idx="0">
            <a:scrgbClr r="0" g="0" b="0"/>
          </a:lnRef>
          <a:fillRef idx="0">
            <a:scrgbClr r="0" g="0" b="0"/>
          </a:fillRef>
          <a:effectRef idx="0">
            <a:scrgbClr r="0" g="0" b="0"/>
          </a:effectRef>
          <a:fontRef idx="minor"/>
        </p:style>
        <p:txBody>
          <a:bodyPr/>
          <a:lstStyle/>
          <a:p>
            <a:pPr defTabSz="1217720" eaLnBrk="0" fontAlgn="base" hangingPunct="0">
              <a:spcBef>
                <a:spcPct val="0"/>
              </a:spcBef>
              <a:spcAft>
                <a:spcPct val="0"/>
              </a:spcAft>
              <a:defRPr/>
            </a:pPr>
            <a:endParaRPr lang="en-US" sz="2400">
              <a:solidFill>
                <a:prstClr val="black"/>
              </a:solidFill>
            </a:endParaRPr>
          </a:p>
        </p:txBody>
      </p:sp>
      <p:sp>
        <p:nvSpPr>
          <p:cNvPr id="129" name="CustomShape 25">
            <a:extLst>
              <a:ext uri="{FF2B5EF4-FFF2-40B4-BE49-F238E27FC236}">
                <a16:creationId xmlns:a16="http://schemas.microsoft.com/office/drawing/2014/main" id="{480520D9-FDBE-0545-B0BE-A853B39A5D20}"/>
              </a:ext>
            </a:extLst>
          </p:cNvPr>
          <p:cNvSpPr/>
          <p:nvPr/>
        </p:nvSpPr>
        <p:spPr>
          <a:xfrm>
            <a:off x="4861043" y="3334147"/>
            <a:ext cx="360000" cy="326160"/>
          </a:xfrm>
          <a:prstGeom prst="flowChartMagneticDisk">
            <a:avLst/>
          </a:prstGeom>
          <a:solidFill>
            <a:srgbClr val="ACAEB0"/>
          </a:solidFill>
          <a:ln w="19080">
            <a:solidFill>
              <a:srgbClr val="FFFFFF"/>
            </a:solidFill>
            <a:miter/>
          </a:ln>
        </p:spPr>
        <p:style>
          <a:lnRef idx="0">
            <a:scrgbClr r="0" g="0" b="0"/>
          </a:lnRef>
          <a:fillRef idx="0">
            <a:scrgbClr r="0" g="0" b="0"/>
          </a:fillRef>
          <a:effectRef idx="0">
            <a:scrgbClr r="0" g="0" b="0"/>
          </a:effectRef>
          <a:fontRef idx="minor"/>
        </p:style>
        <p:txBody>
          <a:bodyPr/>
          <a:lstStyle/>
          <a:p>
            <a:endParaRPr lang="en-IN"/>
          </a:p>
        </p:txBody>
      </p:sp>
      <p:sp>
        <p:nvSpPr>
          <p:cNvPr id="130" name="CustomShape 22">
            <a:extLst>
              <a:ext uri="{FF2B5EF4-FFF2-40B4-BE49-F238E27FC236}">
                <a16:creationId xmlns:a16="http://schemas.microsoft.com/office/drawing/2014/main" id="{9BB8B1CD-3679-4E4D-AAC1-1AE7E8E57BDD}"/>
              </a:ext>
            </a:extLst>
          </p:cNvPr>
          <p:cNvSpPr/>
          <p:nvPr/>
        </p:nvSpPr>
        <p:spPr>
          <a:xfrm>
            <a:off x="4436280" y="3628946"/>
            <a:ext cx="1240560" cy="592144"/>
          </a:xfrm>
          <a:prstGeom prst="rect">
            <a:avLst/>
          </a:prstGeom>
          <a:noFill/>
          <a:ln>
            <a:noFill/>
          </a:ln>
        </p:spPr>
        <p:style>
          <a:lnRef idx="0">
            <a:scrgbClr r="0" g="0" b="0"/>
          </a:lnRef>
          <a:fillRef idx="0">
            <a:scrgbClr r="0" g="0" b="0"/>
          </a:fillRef>
          <a:effectRef idx="0">
            <a:scrgbClr r="0" g="0" b="0"/>
          </a:effectRef>
          <a:fontRef idx="minor"/>
        </p:style>
        <p:txBody>
          <a:bodyPr lIns="0" tIns="83159" rIns="0" bIns="83159"/>
          <a:lstStyle/>
          <a:p>
            <a:pPr algn="ctr" defTabSz="1217720" eaLnBrk="0" fontAlgn="base" hangingPunct="0">
              <a:spcBef>
                <a:spcPct val="0"/>
              </a:spcBef>
              <a:spcAft>
                <a:spcPct val="0"/>
              </a:spcAft>
              <a:defRPr/>
            </a:pPr>
            <a:r>
              <a:rPr lang="en-US" sz="900" spc="-1" dirty="0">
                <a:solidFill>
                  <a:srgbClr val="767171"/>
                </a:solidFill>
                <a:uFill>
                  <a:solidFill>
                    <a:srgbClr val="FFFFFF"/>
                  </a:solidFill>
                </a:uFill>
              </a:rPr>
              <a:t>Other off-chain data</a:t>
            </a:r>
            <a:endParaRPr lang="en-US" sz="1801" spc="-1" dirty="0">
              <a:solidFill>
                <a:srgbClr val="000000"/>
              </a:solidFill>
              <a:uFill>
                <a:solidFill>
                  <a:srgbClr val="FFFFFF"/>
                </a:solidFill>
              </a:uFill>
              <a:latin typeface="Arial"/>
            </a:endParaRPr>
          </a:p>
          <a:p>
            <a:pPr algn="ctr" defTabSz="1217720" eaLnBrk="0" fontAlgn="base" hangingPunct="0">
              <a:spcBef>
                <a:spcPct val="0"/>
              </a:spcBef>
              <a:spcAft>
                <a:spcPct val="0"/>
              </a:spcAft>
              <a:defRPr/>
            </a:pPr>
            <a:endParaRPr lang="en-US" sz="1801" spc="-1" dirty="0">
              <a:solidFill>
                <a:srgbClr val="000000"/>
              </a:solidFill>
              <a:uFill>
                <a:solidFill>
                  <a:srgbClr val="FFFFFF"/>
                </a:solidFill>
              </a:uFill>
              <a:latin typeface="Arial"/>
            </a:endParaRPr>
          </a:p>
        </p:txBody>
      </p:sp>
      <p:pic>
        <p:nvPicPr>
          <p:cNvPr id="25" name="Picture 24"/>
          <p:cNvPicPr>
            <a:picLocks noChangeAspect="1"/>
          </p:cNvPicPr>
          <p:nvPr/>
        </p:nvPicPr>
        <p:blipFill rotWithShape="1">
          <a:blip r:embed="rId8"/>
          <a:srcRect r="83418"/>
          <a:stretch/>
        </p:blipFill>
        <p:spPr>
          <a:xfrm>
            <a:off x="11517364" y="1"/>
            <a:ext cx="800266" cy="6857999"/>
          </a:xfrm>
          <a:prstGeom prst="rect">
            <a:avLst/>
          </a:prstGeom>
        </p:spPr>
      </p:pic>
      <p:pic>
        <p:nvPicPr>
          <p:cNvPr id="2" name="Picture 1"/>
          <p:cNvPicPr>
            <a:picLocks noChangeAspect="1"/>
          </p:cNvPicPr>
          <p:nvPr/>
        </p:nvPicPr>
        <p:blipFill>
          <a:blip r:embed="rId9"/>
          <a:stretch>
            <a:fillRect/>
          </a:stretch>
        </p:blipFill>
        <p:spPr>
          <a:xfrm>
            <a:off x="9660155" y="5562600"/>
            <a:ext cx="2657475" cy="1295400"/>
          </a:xfrm>
          <a:prstGeom prst="rect">
            <a:avLst/>
          </a:prstGeom>
        </p:spPr>
      </p:pic>
    </p:spTree>
    <p:extLst>
      <p:ext uri="{BB962C8B-B14F-4D97-AF65-F5344CB8AC3E}">
        <p14:creationId xmlns:p14="http://schemas.microsoft.com/office/powerpoint/2010/main" val="32582849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a:solidFill>
                  <a:schemeClr val="bg2">
                    <a:lumMod val="75000"/>
                  </a:schemeClr>
                </a:solidFill>
              </a:rPr>
              <a:t>Enigma is designed to connect to an existing blockchain and off-load private and intensive computations to an off-chain network. </a:t>
            </a:r>
          </a:p>
        </p:txBody>
      </p:sp>
      <p:sp>
        <p:nvSpPr>
          <p:cNvPr id="3" name="Title 2"/>
          <p:cNvSpPr>
            <a:spLocks noGrp="1"/>
          </p:cNvSpPr>
          <p:nvPr>
            <p:ph type="title"/>
          </p:nvPr>
        </p:nvSpPr>
        <p:spPr>
          <a:xfrm>
            <a:off x="617286" y="402587"/>
            <a:ext cx="10881360" cy="334102"/>
          </a:xfrm>
        </p:spPr>
        <p:txBody>
          <a:bodyPr/>
          <a:lstStyle/>
          <a:p>
            <a:r>
              <a:rPr lang="en-US" b="1" dirty="0" smtClean="0"/>
              <a:t>Evolution of privacy: decentralized computation platform </a:t>
            </a:r>
            <a:r>
              <a:rPr lang="en-US" b="1" dirty="0"/>
              <a:t>with </a:t>
            </a:r>
            <a:r>
              <a:rPr lang="en-US" b="1" dirty="0" smtClean="0"/>
              <a:t>guaranteed privacy</a:t>
            </a:r>
            <a:endParaRPr lang="en-US" b="1" dirty="0">
              <a:latin typeface="+mn-lt"/>
            </a:endParaRPr>
          </a:p>
        </p:txBody>
      </p:sp>
      <p:pic>
        <p:nvPicPr>
          <p:cNvPr id="846850" name="Picture 2" descr="Image result for enigma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912" y="1278198"/>
            <a:ext cx="2074977" cy="20749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gray">
          <a:xfrm>
            <a:off x="5320145" y="2078182"/>
            <a:ext cx="1876301" cy="3111335"/>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Enigma</a:t>
            </a:r>
          </a:p>
        </p:txBody>
      </p:sp>
      <p:sp>
        <p:nvSpPr>
          <p:cNvPr id="9" name="Rectangle 8"/>
          <p:cNvSpPr/>
          <p:nvPr/>
        </p:nvSpPr>
        <p:spPr bwMode="gray">
          <a:xfrm>
            <a:off x="3062377" y="2078182"/>
            <a:ext cx="1876301" cy="3111335"/>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Blockchain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733424378"/>
                  </p:ext>
                </p:extLst>
              </p:nvPr>
            </p:nvGraphicFramePr>
            <p:xfrm>
              <a:off x="819396" y="1884972"/>
              <a:ext cx="1553375" cy="3657600"/>
            </p:xfrm>
            <a:graphic>
              <a:graphicData uri="http://schemas.openxmlformats.org/drawingml/2006/table">
                <a:tbl>
                  <a:tblPr firstRow="1" bandRow="1">
                    <a:tableStyleId>{5C22544A-7EE6-4342-B048-85BDC9FD1C3A}</a:tableStyleId>
                  </a:tblPr>
                  <a:tblGrid>
                    <a:gridCol w="1553375">
                      <a:extLst>
                        <a:ext uri="{9D8B030D-6E8A-4147-A177-3AD203B41FA5}">
                          <a16:colId xmlns:a16="http://schemas.microsoft.com/office/drawing/2014/main" val="2219284224"/>
                        </a:ext>
                      </a:extLst>
                    </a:gridCol>
                  </a:tblGrid>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860965294"/>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2989795971"/>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45458088"/>
                      </a:ext>
                    </a:extLst>
                  </a:tr>
                  <a:tr h="353291">
                    <a:tc>
                      <a:txBody>
                        <a:bodyPr/>
                        <a:lstStyle/>
                        <a:p>
                          <a:pPr algn="ct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𝑂𝑝</m:t>
                                  </m:r>
                                </m:e>
                                <m:sub>
                                  <m:r>
                                    <a:rPr lang="en-US" b="0" i="1" smtClean="0">
                                      <a:latin typeface="Cambria Math" panose="02040503050406030204" pitchFamily="18" charset="0"/>
                                    </a:rPr>
                                    <m:t>𝑖</m:t>
                                  </m:r>
                                </m:sub>
                              </m:sSub>
                            </m:oMath>
                          </a14:m>
                          <a:endParaRPr lang="en-US" i="1" dirty="0"/>
                        </a:p>
                      </a:txBody>
                      <a:tcPr>
                        <a:solidFill>
                          <a:schemeClr val="bg1">
                            <a:lumMod val="95000"/>
                          </a:schemeClr>
                        </a:solidFill>
                      </a:tcPr>
                    </a:tc>
                    <a:extLst>
                      <a:ext uri="{0D108BD9-81ED-4DB2-BD59-A6C34878D82A}">
                        <a16:rowId xmlns:a16="http://schemas.microsoft.com/office/drawing/2014/main" val="214609673"/>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2352409629"/>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1581859648"/>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2456439511"/>
                      </a:ext>
                    </a:extLst>
                  </a:tr>
                  <a:tr h="353291">
                    <a:tc>
                      <a:txBody>
                        <a:bodyPr/>
                        <a:lstStyle/>
                        <a:p>
                          <a:endParaRPr lang="en-US" dirty="0"/>
                        </a:p>
                      </a:txBody>
                      <a:tcPr>
                        <a:solidFill>
                          <a:schemeClr val="bg1">
                            <a:lumMod val="95000"/>
                          </a:schemeClr>
                        </a:solidFill>
                      </a:tcPr>
                    </a:tc>
                    <a:extLst>
                      <a:ext uri="{0D108BD9-81ED-4DB2-BD59-A6C34878D82A}">
                        <a16:rowId xmlns:a16="http://schemas.microsoft.com/office/drawing/2014/main" val="293987523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733424378"/>
                  </p:ext>
                </p:extLst>
              </p:nvPr>
            </p:nvGraphicFramePr>
            <p:xfrm>
              <a:off x="819396" y="1884972"/>
              <a:ext cx="1553375" cy="3657600"/>
            </p:xfrm>
            <a:graphic>
              <a:graphicData uri="http://schemas.openxmlformats.org/drawingml/2006/table">
                <a:tbl>
                  <a:tblPr firstRow="1" bandRow="1">
                    <a:tableStyleId>{5C22544A-7EE6-4342-B048-85BDC9FD1C3A}</a:tableStyleId>
                  </a:tblPr>
                  <a:tblGrid>
                    <a:gridCol w="1553375">
                      <a:extLst>
                        <a:ext uri="{9D8B030D-6E8A-4147-A177-3AD203B41FA5}">
                          <a16:colId xmlns:a16="http://schemas.microsoft.com/office/drawing/2014/main" val="2219284224"/>
                        </a:ext>
                      </a:extLst>
                    </a:gridCol>
                  </a:tblGrid>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860965294"/>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2989795971"/>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45458088"/>
                      </a:ext>
                    </a:extLst>
                  </a:tr>
                  <a:tr h="457200">
                    <a:tc>
                      <a:txBody>
                        <a:bodyPr/>
                        <a:lstStyle/>
                        <a:p>
                          <a:endParaRPr lang="en-US"/>
                        </a:p>
                      </a:txBody>
                      <a:tcPr>
                        <a:blipFill>
                          <a:blip r:embed="rId4"/>
                          <a:stretch>
                            <a:fillRect l="-391" t="-297368" r="-1563" b="-397368"/>
                          </a:stretch>
                        </a:blipFill>
                      </a:tcPr>
                    </a:tc>
                    <a:extLst>
                      <a:ext uri="{0D108BD9-81ED-4DB2-BD59-A6C34878D82A}">
                        <a16:rowId xmlns:a16="http://schemas.microsoft.com/office/drawing/2014/main" val="214609673"/>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2352409629"/>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1581859648"/>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2456439511"/>
                      </a:ext>
                    </a:extLst>
                  </a:tr>
                  <a:tr h="457200">
                    <a:tc>
                      <a:txBody>
                        <a:bodyPr/>
                        <a:lstStyle/>
                        <a:p>
                          <a:endParaRPr lang="en-US" dirty="0"/>
                        </a:p>
                      </a:txBody>
                      <a:tcPr>
                        <a:solidFill>
                          <a:schemeClr val="bg1">
                            <a:lumMod val="95000"/>
                          </a:schemeClr>
                        </a:solidFill>
                      </a:tcPr>
                    </a:tc>
                    <a:extLst>
                      <a:ext uri="{0D108BD9-81ED-4DB2-BD59-A6C34878D82A}">
                        <a16:rowId xmlns:a16="http://schemas.microsoft.com/office/drawing/2014/main" val="2939875231"/>
                      </a:ext>
                    </a:extLst>
                  </a:tr>
                </a:tbl>
              </a:graphicData>
            </a:graphic>
          </p:graphicFrame>
        </mc:Fallback>
      </mc:AlternateContent>
      <p:sp>
        <p:nvSpPr>
          <p:cNvPr id="8" name="Left Brace 7"/>
          <p:cNvSpPr/>
          <p:nvPr/>
        </p:nvSpPr>
        <p:spPr>
          <a:xfrm>
            <a:off x="428579" y="1884972"/>
            <a:ext cx="261122" cy="1401288"/>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2430582" y="3253839"/>
            <a:ext cx="334803" cy="228873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11"/>
          <p:cNvCxnSpPr>
            <a:stCxn id="9" idx="0"/>
          </p:cNvCxnSpPr>
          <p:nvPr/>
        </p:nvCxnSpPr>
        <p:spPr>
          <a:xfrm rot="16200000" flipH="1" flipV="1">
            <a:off x="1982417" y="535083"/>
            <a:ext cx="475013" cy="3561209"/>
          </a:xfrm>
          <a:prstGeom prst="curvedConnector4">
            <a:avLst>
              <a:gd name="adj1" fmla="val -133125"/>
              <a:gd name="adj2" fmla="val 10552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0" idx="1"/>
            <a:endCxn id="2" idx="2"/>
          </p:cNvCxnSpPr>
          <p:nvPr/>
        </p:nvCxnSpPr>
        <p:spPr>
          <a:xfrm rot="10800000" flipH="1" flipV="1">
            <a:off x="2765384" y="4398205"/>
            <a:ext cx="3492911" cy="791311"/>
          </a:xfrm>
          <a:prstGeom prst="curvedConnector4">
            <a:avLst>
              <a:gd name="adj1" fmla="val -491"/>
              <a:gd name="adj2" fmla="val 141990"/>
            </a:avLst>
          </a:prstGeom>
          <a:ln w="38100">
            <a:solidFill>
              <a:srgbClr val="DA291C"/>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09022" y="5545224"/>
            <a:ext cx="1897014" cy="369332"/>
          </a:xfrm>
          <a:prstGeom prst="rect">
            <a:avLst/>
          </a:prstGeom>
          <a:noFill/>
        </p:spPr>
        <p:txBody>
          <a:bodyPr wrap="square" lIns="0" tIns="0" rIns="0" bIns="0" rtlCol="0">
            <a:spAutoFit/>
          </a:bodyPr>
          <a:lstStyle/>
          <a:p>
            <a:pPr>
              <a:spcBef>
                <a:spcPts val="600"/>
              </a:spcBef>
              <a:buSzPct val="100000"/>
            </a:pPr>
            <a:r>
              <a:rPr lang="en-US" i="1" dirty="0" smtClean="0">
                <a:solidFill>
                  <a:srgbClr val="313131"/>
                </a:solidFill>
              </a:rPr>
              <a:t>f : x </a:t>
            </a:r>
            <a:r>
              <a:rPr lang="en-US" dirty="0" smtClean="0"/>
              <a:t>→ </a:t>
            </a:r>
            <a:r>
              <a:rPr lang="en-US" i="1" dirty="0" smtClean="0">
                <a:solidFill>
                  <a:srgbClr val="313131"/>
                </a:solidFill>
              </a:rPr>
              <a:t>y</a:t>
            </a:r>
          </a:p>
        </p:txBody>
      </p:sp>
      <p:sp>
        <p:nvSpPr>
          <p:cNvPr id="26" name="TextBox 25"/>
          <p:cNvSpPr txBox="1"/>
          <p:nvPr/>
        </p:nvSpPr>
        <p:spPr>
          <a:xfrm>
            <a:off x="1816878" y="1437334"/>
            <a:ext cx="1897014" cy="369332"/>
          </a:xfrm>
          <a:prstGeom prst="rect">
            <a:avLst/>
          </a:prstGeom>
          <a:noFill/>
        </p:spPr>
        <p:txBody>
          <a:bodyPr wrap="square" lIns="0" tIns="0" rIns="0" bIns="0" rtlCol="0">
            <a:spAutoFit/>
          </a:bodyPr>
          <a:lstStyle/>
          <a:p>
            <a:pPr>
              <a:spcBef>
                <a:spcPts val="600"/>
              </a:spcBef>
              <a:buSzPct val="100000"/>
            </a:pPr>
            <a:r>
              <a:rPr lang="en-US" dirty="0" smtClean="0">
                <a:solidFill>
                  <a:srgbClr val="313131"/>
                </a:solidFill>
              </a:rPr>
              <a:t>public</a:t>
            </a:r>
          </a:p>
        </p:txBody>
      </p:sp>
      <p:sp>
        <p:nvSpPr>
          <p:cNvPr id="30" name="TextBox 29"/>
          <p:cNvSpPr txBox="1"/>
          <p:nvPr/>
        </p:nvSpPr>
        <p:spPr>
          <a:xfrm>
            <a:off x="3006036" y="5435693"/>
            <a:ext cx="1897014" cy="369332"/>
          </a:xfrm>
          <a:prstGeom prst="rect">
            <a:avLst/>
          </a:prstGeom>
          <a:noFill/>
        </p:spPr>
        <p:txBody>
          <a:bodyPr wrap="square" lIns="0" tIns="0" rIns="0" bIns="0" rtlCol="0">
            <a:spAutoFit/>
          </a:bodyPr>
          <a:lstStyle/>
          <a:p>
            <a:pPr>
              <a:spcBef>
                <a:spcPts val="600"/>
              </a:spcBef>
              <a:buSzPct val="100000"/>
            </a:pPr>
            <a:r>
              <a:rPr lang="en-US" dirty="0" smtClean="0">
                <a:solidFill>
                  <a:srgbClr val="313131"/>
                </a:solidFill>
              </a:rPr>
              <a:t>private</a:t>
            </a:r>
          </a:p>
        </p:txBody>
      </p:sp>
      <p:graphicFrame>
        <p:nvGraphicFramePr>
          <p:cNvPr id="28" name="Table 27"/>
          <p:cNvGraphicFramePr>
            <a:graphicFrameLocks noGrp="1"/>
          </p:cNvGraphicFramePr>
          <p:nvPr>
            <p:extLst>
              <p:ext uri="{D42A27DB-BD31-4B8C-83A1-F6EECF244321}">
                <p14:modId xmlns:p14="http://schemas.microsoft.com/office/powerpoint/2010/main" val="1862269729"/>
              </p:ext>
            </p:extLst>
          </p:nvPr>
        </p:nvGraphicFramePr>
        <p:xfrm>
          <a:off x="7543453" y="2624538"/>
          <a:ext cx="1692632" cy="2178468"/>
        </p:xfrm>
        <a:graphic>
          <a:graphicData uri="http://schemas.openxmlformats.org/drawingml/2006/table">
            <a:tbl>
              <a:tblPr firstRow="1" bandRow="1">
                <a:tableStyleId>{5C22544A-7EE6-4342-B048-85BDC9FD1C3A}</a:tableStyleId>
              </a:tblPr>
              <a:tblGrid>
                <a:gridCol w="1692632">
                  <a:extLst>
                    <a:ext uri="{9D8B030D-6E8A-4147-A177-3AD203B41FA5}">
                      <a16:colId xmlns:a16="http://schemas.microsoft.com/office/drawing/2014/main" val="4268239857"/>
                    </a:ext>
                  </a:extLst>
                </a:gridCol>
              </a:tblGrid>
              <a:tr h="726156">
                <a:tc>
                  <a:txBody>
                    <a:bodyPr/>
                    <a:lstStyle/>
                    <a:p>
                      <a:pPr algn="ctr"/>
                      <a:r>
                        <a:rPr lang="en-US" sz="2000" b="0" dirty="0" smtClean="0">
                          <a:solidFill>
                            <a:schemeClr val="tx1"/>
                          </a:solidFill>
                        </a:rPr>
                        <a:t>shares</a:t>
                      </a:r>
                      <a:endParaRPr lang="en-US" sz="2000" b="0" dirty="0">
                        <a:solidFill>
                          <a:schemeClr val="tx1"/>
                        </a:solidFill>
                      </a:endParaRPr>
                    </a:p>
                  </a:txBody>
                  <a:tcPr>
                    <a:solidFill>
                      <a:schemeClr val="bg1">
                        <a:lumMod val="95000"/>
                      </a:schemeClr>
                    </a:solidFill>
                  </a:tcPr>
                </a:tc>
                <a:extLst>
                  <a:ext uri="{0D108BD9-81ED-4DB2-BD59-A6C34878D82A}">
                    <a16:rowId xmlns:a16="http://schemas.microsoft.com/office/drawing/2014/main" val="801081765"/>
                  </a:ext>
                </a:extLst>
              </a:tr>
              <a:tr h="726156">
                <a:tc>
                  <a:txBody>
                    <a:bodyPr/>
                    <a:lstStyle/>
                    <a:p>
                      <a:pPr algn="ctr"/>
                      <a:r>
                        <a:rPr lang="en-US" sz="2000" b="0" dirty="0" smtClean="0">
                          <a:solidFill>
                            <a:schemeClr val="tx1"/>
                          </a:solidFill>
                        </a:rPr>
                        <a:t>encrypted</a:t>
                      </a:r>
                      <a:r>
                        <a:rPr lang="en-US" sz="2000" b="0" baseline="0" dirty="0" smtClean="0">
                          <a:solidFill>
                            <a:schemeClr val="tx1"/>
                          </a:solidFill>
                        </a:rPr>
                        <a:t> data</a:t>
                      </a:r>
                      <a:endParaRPr lang="en-US" sz="2000" b="0" dirty="0">
                        <a:solidFill>
                          <a:schemeClr val="tx1"/>
                        </a:solidFill>
                      </a:endParaRPr>
                    </a:p>
                  </a:txBody>
                  <a:tcPr>
                    <a:solidFill>
                      <a:schemeClr val="bg1">
                        <a:lumMod val="95000"/>
                      </a:schemeClr>
                    </a:solidFill>
                  </a:tcPr>
                </a:tc>
                <a:extLst>
                  <a:ext uri="{0D108BD9-81ED-4DB2-BD59-A6C34878D82A}">
                    <a16:rowId xmlns:a16="http://schemas.microsoft.com/office/drawing/2014/main" val="3347798119"/>
                  </a:ext>
                </a:extLst>
              </a:tr>
              <a:tr h="726156">
                <a:tc>
                  <a:txBody>
                    <a:bodyPr/>
                    <a:lstStyle/>
                    <a:p>
                      <a:pPr algn="ctr"/>
                      <a:r>
                        <a:rPr lang="en-US" sz="2000" b="0" dirty="0" smtClean="0">
                          <a:solidFill>
                            <a:schemeClr val="tx1"/>
                          </a:solidFill>
                        </a:rPr>
                        <a:t>public</a:t>
                      </a:r>
                      <a:r>
                        <a:rPr lang="en-US" sz="2000" b="0" baseline="0" dirty="0" smtClean="0">
                          <a:solidFill>
                            <a:schemeClr val="tx1"/>
                          </a:solidFill>
                        </a:rPr>
                        <a:t> data</a:t>
                      </a:r>
                      <a:endParaRPr lang="en-US" sz="2000" b="0" dirty="0">
                        <a:solidFill>
                          <a:schemeClr val="tx1"/>
                        </a:solidFill>
                      </a:endParaRPr>
                    </a:p>
                  </a:txBody>
                  <a:tcPr>
                    <a:solidFill>
                      <a:schemeClr val="bg1">
                        <a:lumMod val="95000"/>
                      </a:schemeClr>
                    </a:solidFill>
                  </a:tcPr>
                </a:tc>
                <a:extLst>
                  <a:ext uri="{0D108BD9-81ED-4DB2-BD59-A6C34878D82A}">
                    <a16:rowId xmlns:a16="http://schemas.microsoft.com/office/drawing/2014/main" val="991662265"/>
                  </a:ext>
                </a:extLst>
              </a:tr>
            </a:tbl>
          </a:graphicData>
        </a:graphic>
      </p:graphicFrame>
      <p:sp>
        <p:nvSpPr>
          <p:cNvPr id="34" name="TextBox 33"/>
          <p:cNvSpPr txBox="1"/>
          <p:nvPr/>
        </p:nvSpPr>
        <p:spPr>
          <a:xfrm>
            <a:off x="7462172" y="4857008"/>
            <a:ext cx="1897014" cy="246221"/>
          </a:xfrm>
          <a:prstGeom prst="rect">
            <a:avLst/>
          </a:prstGeom>
          <a:noFill/>
        </p:spPr>
        <p:txBody>
          <a:bodyPr wrap="square" lIns="0" tIns="0" rIns="0" bIns="0" rtlCol="0">
            <a:spAutoFit/>
          </a:bodyPr>
          <a:lstStyle/>
          <a:p>
            <a:pPr algn="ctr">
              <a:spcBef>
                <a:spcPts val="600"/>
              </a:spcBef>
              <a:buSzPct val="100000"/>
            </a:pPr>
            <a:r>
              <a:rPr lang="en-US" sz="1600" dirty="0" smtClean="0">
                <a:solidFill>
                  <a:srgbClr val="313131"/>
                </a:solidFill>
              </a:rPr>
              <a:t>Off chain data</a:t>
            </a:r>
          </a:p>
        </p:txBody>
      </p:sp>
      <p:pic>
        <p:nvPicPr>
          <p:cNvPr id="35" name="Picture 34"/>
          <p:cNvPicPr>
            <a:picLocks noChangeAspect="1"/>
          </p:cNvPicPr>
          <p:nvPr/>
        </p:nvPicPr>
        <p:blipFill rotWithShape="1">
          <a:blip r:embed="rId5"/>
          <a:srcRect b="55025"/>
          <a:stretch/>
        </p:blipFill>
        <p:spPr>
          <a:xfrm>
            <a:off x="4609472" y="5938697"/>
            <a:ext cx="5705399" cy="897831"/>
          </a:xfrm>
          <a:prstGeom prst="rect">
            <a:avLst/>
          </a:prstGeom>
        </p:spPr>
      </p:pic>
      <p:pic>
        <p:nvPicPr>
          <p:cNvPr id="47" name="Picture 46"/>
          <p:cNvPicPr>
            <a:picLocks noChangeAspect="1"/>
          </p:cNvPicPr>
          <p:nvPr/>
        </p:nvPicPr>
        <p:blipFill>
          <a:blip r:embed="rId6"/>
          <a:stretch>
            <a:fillRect/>
          </a:stretch>
        </p:blipFill>
        <p:spPr>
          <a:xfrm>
            <a:off x="9534525" y="5562600"/>
            <a:ext cx="2657475" cy="1295400"/>
          </a:xfrm>
          <a:prstGeom prst="rect">
            <a:avLst/>
          </a:prstGeom>
        </p:spPr>
      </p:pic>
    </p:spTree>
    <p:extLst>
      <p:ext uri="{BB962C8B-B14F-4D97-AF65-F5344CB8AC3E}">
        <p14:creationId xmlns:p14="http://schemas.microsoft.com/office/powerpoint/2010/main" val="38843868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gray">
          <a:xfrm>
            <a:off x="3931920" y="1368723"/>
            <a:ext cx="3759200" cy="3566379"/>
          </a:xfrm>
          <a:prstGeom prst="ellipse">
            <a:avLst/>
          </a:prstGeom>
          <a:no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0000" b="1" dirty="0"/>
              <a:t>?</a:t>
            </a:r>
            <a:endParaRPr lang="en-US" sz="10000" b="1" dirty="0" smtClean="0"/>
          </a:p>
        </p:txBody>
      </p:sp>
    </p:spTree>
    <p:extLst>
      <p:ext uri="{BB962C8B-B14F-4D97-AF65-F5344CB8AC3E}">
        <p14:creationId xmlns:p14="http://schemas.microsoft.com/office/powerpoint/2010/main" val="237778423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a:solidFill>
                  <a:schemeClr val="bg2">
                    <a:lumMod val="75000"/>
                  </a:schemeClr>
                </a:solidFill>
              </a:rPr>
              <a:t>Q: Blockchain technology will disrupt my organization’s industry – What is your level of agreement or disagreement with this statement regarding blockchain technology? </a:t>
            </a:r>
          </a:p>
        </p:txBody>
      </p:sp>
      <p:sp>
        <p:nvSpPr>
          <p:cNvPr id="3" name="Title 2"/>
          <p:cNvSpPr>
            <a:spLocks noGrp="1"/>
          </p:cNvSpPr>
          <p:nvPr>
            <p:ph type="title"/>
          </p:nvPr>
        </p:nvSpPr>
        <p:spPr>
          <a:xfrm>
            <a:off x="617286" y="402587"/>
            <a:ext cx="10881360" cy="334102"/>
          </a:xfrm>
        </p:spPr>
        <p:txBody>
          <a:bodyPr/>
          <a:lstStyle/>
          <a:p>
            <a:r>
              <a:rPr lang="en-US" b="1" dirty="0"/>
              <a:t>Perceived disruption of b</a:t>
            </a:r>
            <a:r>
              <a:rPr lang="en-US" b="1" dirty="0" smtClean="0"/>
              <a:t>lockchain </a:t>
            </a:r>
            <a:r>
              <a:rPr lang="en-US" b="1" dirty="0"/>
              <a:t>technology – by industry </a:t>
            </a:r>
            <a:endParaRPr lang="en-US" b="1" dirty="0">
              <a:latin typeface="+mn-lt"/>
            </a:endParaRPr>
          </a:p>
        </p:txBody>
      </p:sp>
      <p:pic>
        <p:nvPicPr>
          <p:cNvPr id="6" name="Picture 5"/>
          <p:cNvPicPr>
            <a:picLocks noChangeAspect="1"/>
          </p:cNvPicPr>
          <p:nvPr/>
        </p:nvPicPr>
        <p:blipFill>
          <a:blip r:embed="rId3"/>
          <a:stretch>
            <a:fillRect/>
          </a:stretch>
        </p:blipFill>
        <p:spPr>
          <a:xfrm>
            <a:off x="2190750" y="1435124"/>
            <a:ext cx="8196262" cy="4741838"/>
          </a:xfrm>
          <a:prstGeom prst="rect">
            <a:avLst/>
          </a:prstGeom>
        </p:spPr>
      </p:pic>
      <p:sp>
        <p:nvSpPr>
          <p:cNvPr id="7" name="Rectangle 6"/>
          <p:cNvSpPr/>
          <p:nvPr/>
        </p:nvSpPr>
        <p:spPr>
          <a:xfrm>
            <a:off x="488143" y="5961518"/>
            <a:ext cx="3103735" cy="215444"/>
          </a:xfrm>
          <a:prstGeom prst="rect">
            <a:avLst/>
          </a:prstGeom>
        </p:spPr>
        <p:txBody>
          <a:bodyPr wrap="none">
            <a:spAutoFit/>
          </a:bodyPr>
          <a:lstStyle/>
          <a:p>
            <a:r>
              <a:rPr lang="en-US" sz="800" dirty="0">
                <a:solidFill>
                  <a:srgbClr val="000000"/>
                </a:solidFill>
                <a:latin typeface="Open Sans"/>
              </a:rPr>
              <a:t>Deloitte’s 2018 global blockchain survey | Findings and insights </a:t>
            </a:r>
            <a:endParaRPr lang="en-US" dirty="0"/>
          </a:p>
        </p:txBody>
      </p:sp>
    </p:spTree>
    <p:extLst>
      <p:ext uri="{BB962C8B-B14F-4D97-AF65-F5344CB8AC3E}">
        <p14:creationId xmlns:p14="http://schemas.microsoft.com/office/powerpoint/2010/main" val="20575763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Taxonomy of Blockchain Applications</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What application areas?</a:t>
            </a:r>
            <a:endParaRPr lang="en-US" b="1" dirty="0">
              <a:latin typeface="+mn-lt"/>
            </a:endParaRPr>
          </a:p>
        </p:txBody>
      </p:sp>
      <p:sp>
        <p:nvSpPr>
          <p:cNvPr id="4" name="TextBox 3"/>
          <p:cNvSpPr txBox="1"/>
          <p:nvPr/>
        </p:nvSpPr>
        <p:spPr>
          <a:xfrm>
            <a:off x="627796" y="1538699"/>
            <a:ext cx="6448302" cy="338554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dirty="0">
                <a:solidFill>
                  <a:srgbClr val="313131"/>
                </a:solidFill>
              </a:rPr>
              <a:t>Financial </a:t>
            </a:r>
            <a:r>
              <a:rPr lang="en-US" sz="2000" dirty="0" smtClean="0">
                <a:solidFill>
                  <a:srgbClr val="313131"/>
                </a:solidFill>
              </a:rPr>
              <a:t>Transactions</a:t>
            </a:r>
          </a:p>
          <a:p>
            <a:pPr marL="342900" indent="-342900">
              <a:buFont typeface="Arial" panose="020B0604020202020204" pitchFamily="34" charset="0"/>
              <a:buChar char="•"/>
            </a:pPr>
            <a:endParaRPr lang="en-US" sz="2000" dirty="0">
              <a:solidFill>
                <a:srgbClr val="313131"/>
              </a:solidFill>
            </a:endParaRPr>
          </a:p>
          <a:p>
            <a:pPr marL="342900" indent="-342900">
              <a:buFont typeface="Arial" panose="020B0604020202020204" pitchFamily="34" charset="0"/>
              <a:buChar char="•"/>
            </a:pPr>
            <a:r>
              <a:rPr lang="en-US" sz="2000" dirty="0">
                <a:solidFill>
                  <a:srgbClr val="313131"/>
                </a:solidFill>
              </a:rPr>
              <a:t>Smart Contracts</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Data </a:t>
            </a:r>
            <a:r>
              <a:rPr lang="en-US" sz="2000" dirty="0">
                <a:solidFill>
                  <a:srgbClr val="313131"/>
                </a:solidFill>
              </a:rPr>
              <a:t>Management</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Storage</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Communication </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Ranking </a:t>
            </a:r>
            <a:endParaRPr lang="en-US" sz="2000" dirty="0">
              <a:solidFill>
                <a:srgbClr val="313131"/>
              </a:solidFill>
            </a:endParaRPr>
          </a:p>
        </p:txBody>
      </p:sp>
      <p:sp>
        <p:nvSpPr>
          <p:cNvPr id="2" name="Rectangle 1"/>
          <p:cNvSpPr/>
          <p:nvPr/>
        </p:nvSpPr>
        <p:spPr>
          <a:xfrm>
            <a:off x="523875" y="5313313"/>
            <a:ext cx="6096000" cy="338554"/>
          </a:xfrm>
          <a:prstGeom prst="rect">
            <a:avLst/>
          </a:prstGeom>
        </p:spPr>
        <p:txBody>
          <a:bodyPr>
            <a:spAutoFit/>
          </a:bodyPr>
          <a:lstStyle/>
          <a:p>
            <a:r>
              <a:rPr lang="en-US" sz="800" dirty="0" err="1">
                <a:solidFill>
                  <a:srgbClr val="222222"/>
                </a:solidFill>
                <a:latin typeface="Arial" panose="020B0604020202020204" pitchFamily="34" charset="0"/>
              </a:rPr>
              <a:t>Lavazova</a:t>
            </a:r>
            <a:r>
              <a:rPr lang="en-US" sz="800" dirty="0">
                <a:solidFill>
                  <a:srgbClr val="222222"/>
                </a:solidFill>
                <a:latin typeface="Arial" panose="020B0604020202020204" pitchFamily="34" charset="0"/>
              </a:rPr>
              <a:t>, Olga, Tobias </a:t>
            </a:r>
            <a:r>
              <a:rPr lang="en-US" sz="800" dirty="0" err="1">
                <a:solidFill>
                  <a:srgbClr val="222222"/>
                </a:solidFill>
                <a:latin typeface="Arial" panose="020B0604020202020204" pitchFamily="34" charset="0"/>
              </a:rPr>
              <a:t>Dehling</a:t>
            </a:r>
            <a:r>
              <a:rPr lang="en-US" sz="800" dirty="0">
                <a:solidFill>
                  <a:srgbClr val="222222"/>
                </a:solidFill>
                <a:latin typeface="Arial" panose="020B0604020202020204" pitchFamily="34" charset="0"/>
              </a:rPr>
              <a:t>, and Ali </a:t>
            </a:r>
            <a:r>
              <a:rPr lang="en-US" sz="800" dirty="0" err="1">
                <a:solidFill>
                  <a:srgbClr val="222222"/>
                </a:solidFill>
                <a:latin typeface="Arial" panose="020B0604020202020204" pitchFamily="34" charset="0"/>
              </a:rPr>
              <a:t>Sunyaev</a:t>
            </a:r>
            <a:r>
              <a:rPr lang="en-US" sz="800" dirty="0">
                <a:solidFill>
                  <a:srgbClr val="222222"/>
                </a:solidFill>
                <a:latin typeface="Arial" panose="020B0604020202020204" pitchFamily="34" charset="0"/>
              </a:rPr>
              <a:t>. "From Hype to Reality: A Taxonomy of Blockchain Applications." </a:t>
            </a:r>
            <a:r>
              <a:rPr lang="en-US" sz="800" i="1" dirty="0">
                <a:solidFill>
                  <a:srgbClr val="222222"/>
                </a:solidFill>
                <a:latin typeface="Arial" panose="020B0604020202020204" pitchFamily="34" charset="0"/>
              </a:rPr>
              <a:t>Proceedings of the 52nd Hawaii International Conference on System Sciences (HICSS 2019)</a:t>
            </a:r>
            <a:r>
              <a:rPr lang="en-US" sz="800" dirty="0">
                <a:solidFill>
                  <a:srgbClr val="222222"/>
                </a:solidFill>
                <a:latin typeface="Arial" panose="020B0604020202020204" pitchFamily="34" charset="0"/>
              </a:rPr>
              <a:t>. 2019.</a:t>
            </a:r>
            <a:endParaRPr lang="en-US" sz="800" dirty="0"/>
          </a:p>
        </p:txBody>
      </p:sp>
      <p:pic>
        <p:nvPicPr>
          <p:cNvPr id="6" name="Picture 5"/>
          <p:cNvPicPr>
            <a:picLocks noChangeAspect="1"/>
          </p:cNvPicPr>
          <p:nvPr/>
        </p:nvPicPr>
        <p:blipFill rotWithShape="1">
          <a:blip r:embed="rId3"/>
          <a:srcRect l="-246" r="30677"/>
          <a:stretch/>
        </p:blipFill>
        <p:spPr>
          <a:xfrm>
            <a:off x="8834581" y="1"/>
            <a:ext cx="3357419" cy="6857999"/>
          </a:xfrm>
          <a:prstGeom prst="rect">
            <a:avLst/>
          </a:prstGeom>
        </p:spPr>
      </p:pic>
    </p:spTree>
    <p:extLst>
      <p:ext uri="{BB962C8B-B14F-4D97-AF65-F5344CB8AC3E}">
        <p14:creationId xmlns:p14="http://schemas.microsoft.com/office/powerpoint/2010/main" val="33816202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Tree: organized in systematic and hierarchical principles</a:t>
            </a:r>
          </a:p>
          <a:p>
            <a:r>
              <a:rPr lang="en-US" dirty="0" smtClean="0">
                <a:solidFill>
                  <a:schemeClr val="bg2">
                    <a:lumMod val="75000"/>
                  </a:schemeClr>
                </a:solidFill>
              </a:rPr>
              <a:t>Rhizome: Goal is to uproot the tree</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Rhizome</a:t>
            </a:r>
            <a:endParaRPr lang="en-US" b="1" dirty="0">
              <a:latin typeface="+mn-lt"/>
            </a:endParaRPr>
          </a:p>
        </p:txBody>
      </p:sp>
      <p:pic>
        <p:nvPicPr>
          <p:cNvPr id="859138" name="Picture 2" descr="https://upload.wikimedia.org/wikipedia/commons/thumb/b/b1/Euphorbia_rhizophora2_ies.jpg/220px-Euphorbia_rhizophora2_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15" y="2023803"/>
            <a:ext cx="3079655" cy="2701697"/>
          </a:xfrm>
          <a:prstGeom prst="rect">
            <a:avLst/>
          </a:prstGeom>
          <a:noFill/>
          <a:extLst>
            <a:ext uri="{909E8E84-426E-40DD-AFC4-6F175D3DCCD1}">
              <a14:hiddenFill xmlns:a14="http://schemas.microsoft.com/office/drawing/2010/main">
                <a:solidFill>
                  <a:srgbClr val="FFFFFF"/>
                </a:solidFill>
              </a14:hiddenFill>
            </a:ext>
          </a:extLst>
        </p:spPr>
      </p:pic>
      <p:pic>
        <p:nvPicPr>
          <p:cNvPr id="859140" name="Picture 4" descr="https://upload.wikimedia.org/wikipedia/commons/thumb/e/eb/Ash_Tree_-_geograph.org.uk_-_590710.jpg/220px-Ash_Tree_-_geograph.org.uk_-_5907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9370" y="2023803"/>
            <a:ext cx="1906692" cy="2539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5874" y="2023803"/>
            <a:ext cx="6096000" cy="1976567"/>
          </a:xfrm>
          <a:prstGeom prst="rect">
            <a:avLst/>
          </a:prstGeom>
        </p:spPr>
        <p:txBody>
          <a:bodyPr>
            <a:spAutoFit/>
          </a:bodyPr>
          <a:lstStyle/>
          <a:p>
            <a:pPr marL="342900" lvl="0" indent="-342900">
              <a:lnSpc>
                <a:spcPct val="115000"/>
              </a:lnSpc>
              <a:buClr>
                <a:schemeClr val="dk1"/>
              </a:buClr>
              <a:buSzPct val="45833"/>
              <a:buFont typeface="Wingdings" panose="05000000000000000000" pitchFamily="2" charset="2"/>
              <a:buChar char="q"/>
            </a:pPr>
            <a:r>
              <a:rPr lang="en-US" sz="1800" dirty="0"/>
              <a:t>Any point can be connected with any other</a:t>
            </a:r>
          </a:p>
          <a:p>
            <a:pPr marL="342900" lvl="0" indent="-342900">
              <a:lnSpc>
                <a:spcPct val="115000"/>
              </a:lnSpc>
              <a:buClr>
                <a:schemeClr val="dk1"/>
              </a:buClr>
              <a:buSzPct val="45833"/>
              <a:buFont typeface="Wingdings" panose="05000000000000000000" pitchFamily="2" charset="2"/>
              <a:buChar char="q"/>
            </a:pPr>
            <a:r>
              <a:rPr lang="en-US" sz="1800" dirty="0"/>
              <a:t>Entire world becomes a market</a:t>
            </a:r>
          </a:p>
          <a:p>
            <a:pPr marL="342900" lvl="0" indent="-342900">
              <a:lnSpc>
                <a:spcPct val="115000"/>
              </a:lnSpc>
              <a:buClr>
                <a:schemeClr val="dk1"/>
              </a:buClr>
              <a:buSzPct val="45833"/>
              <a:buFont typeface="Wingdings" panose="05000000000000000000" pitchFamily="2" charset="2"/>
              <a:buChar char="q"/>
            </a:pPr>
            <a:r>
              <a:rPr lang="en-US" sz="1800" dirty="0"/>
              <a:t>Opening the world</a:t>
            </a:r>
          </a:p>
          <a:p>
            <a:pPr marL="342900" lvl="0" indent="-342900">
              <a:lnSpc>
                <a:spcPct val="115000"/>
              </a:lnSpc>
              <a:buClr>
                <a:schemeClr val="dk1"/>
              </a:buClr>
              <a:buSzPct val="45833"/>
              <a:buFont typeface="Wingdings" panose="05000000000000000000" pitchFamily="2" charset="2"/>
              <a:buChar char="q"/>
            </a:pPr>
            <a:r>
              <a:rPr lang="en-US" sz="1800" dirty="0"/>
              <a:t>Goal: Enrichment</a:t>
            </a:r>
          </a:p>
          <a:p>
            <a:pPr marL="342900" lvl="0" indent="-342900">
              <a:lnSpc>
                <a:spcPct val="115000"/>
              </a:lnSpc>
              <a:buClr>
                <a:schemeClr val="dk1"/>
              </a:buClr>
              <a:buSzPct val="45833"/>
              <a:buFont typeface="Wingdings" panose="05000000000000000000" pitchFamily="2" charset="2"/>
              <a:buChar char="q"/>
            </a:pPr>
            <a:r>
              <a:rPr lang="en-US" sz="1800" dirty="0"/>
              <a:t>World becomes the horizon</a:t>
            </a:r>
          </a:p>
          <a:p>
            <a:pPr marL="342900" lvl="0" indent="-342900">
              <a:lnSpc>
                <a:spcPct val="115000"/>
              </a:lnSpc>
              <a:buClr>
                <a:schemeClr val="dk1"/>
              </a:buClr>
              <a:buSzPct val="45833"/>
              <a:buFont typeface="Wingdings" panose="05000000000000000000" pitchFamily="2" charset="2"/>
              <a:buChar char="q"/>
            </a:pPr>
            <a:endParaRPr lang="en-US" sz="1800" dirty="0"/>
          </a:p>
        </p:txBody>
      </p:sp>
      <p:pic>
        <p:nvPicPr>
          <p:cNvPr id="10" name="Picture 9"/>
          <p:cNvPicPr>
            <a:picLocks noChangeAspect="1"/>
          </p:cNvPicPr>
          <p:nvPr/>
        </p:nvPicPr>
        <p:blipFill rotWithShape="1">
          <a:blip r:embed="rId5"/>
          <a:srcRect b="55025"/>
          <a:stretch/>
        </p:blipFill>
        <p:spPr>
          <a:xfrm>
            <a:off x="4609472" y="5950572"/>
            <a:ext cx="5705399" cy="897831"/>
          </a:xfrm>
          <a:prstGeom prst="rect">
            <a:avLst/>
          </a:prstGeom>
        </p:spPr>
      </p:pic>
    </p:spTree>
    <p:extLst>
      <p:ext uri="{BB962C8B-B14F-4D97-AF65-F5344CB8AC3E}">
        <p14:creationId xmlns:p14="http://schemas.microsoft.com/office/powerpoint/2010/main" val="31568592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Disruptive </a:t>
            </a:r>
            <a:r>
              <a:rPr lang="en-US" dirty="0">
                <a:solidFill>
                  <a:schemeClr val="bg2">
                    <a:lumMod val="75000"/>
                  </a:schemeClr>
                </a:solidFill>
              </a:rPr>
              <a:t>innovation has fostered an ever-increasing sharing economy, which has shifted important software development back to opensource </a:t>
            </a:r>
            <a:r>
              <a:rPr lang="en-US" dirty="0" smtClean="0">
                <a:solidFill>
                  <a:schemeClr val="bg2">
                    <a:lumMod val="75000"/>
                  </a:schemeClr>
                </a:solidFill>
              </a:rPr>
              <a:t>platforms. Blockchain </a:t>
            </a:r>
            <a:r>
              <a:rPr lang="en-US" dirty="0">
                <a:solidFill>
                  <a:schemeClr val="bg2">
                    <a:lumMod val="75000"/>
                  </a:schemeClr>
                </a:solidFill>
              </a:rPr>
              <a:t>evolution is largely about the “</a:t>
            </a:r>
            <a:r>
              <a:rPr lang="en-US" dirty="0" smtClean="0">
                <a:solidFill>
                  <a:schemeClr val="bg2">
                    <a:lumMod val="75000"/>
                  </a:schemeClr>
                </a:solidFill>
              </a:rPr>
              <a:t>community.”</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Evolution of blockchain</a:t>
            </a:r>
            <a:endParaRPr lang="en-US" b="1" dirty="0">
              <a:latin typeface="+mn-lt"/>
            </a:endParaRPr>
          </a:p>
        </p:txBody>
      </p:sp>
      <p:pic>
        <p:nvPicPr>
          <p:cNvPr id="8" name="Picture 7"/>
          <p:cNvPicPr>
            <a:picLocks noChangeAspect="1"/>
          </p:cNvPicPr>
          <p:nvPr/>
        </p:nvPicPr>
        <p:blipFill rotWithShape="1">
          <a:blip r:embed="rId3"/>
          <a:srcRect l="890" t="5186"/>
          <a:stretch/>
        </p:blipFill>
        <p:spPr>
          <a:xfrm>
            <a:off x="2113808" y="1426631"/>
            <a:ext cx="8467910" cy="5265114"/>
          </a:xfrm>
          <a:prstGeom prst="rect">
            <a:avLst/>
          </a:prstGeom>
        </p:spPr>
      </p:pic>
    </p:spTree>
    <p:extLst>
      <p:ext uri="{BB962C8B-B14F-4D97-AF65-F5344CB8AC3E}">
        <p14:creationId xmlns:p14="http://schemas.microsoft.com/office/powerpoint/2010/main" val="239927651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Blockchain on GitHub</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Evolution of blockchain</a:t>
            </a:r>
            <a:endParaRPr lang="en-US" b="1" dirty="0">
              <a:latin typeface="+mn-lt"/>
            </a:endParaRPr>
          </a:p>
        </p:txBody>
      </p:sp>
      <p:pic>
        <p:nvPicPr>
          <p:cNvPr id="2" name="Picture 1"/>
          <p:cNvPicPr>
            <a:picLocks noChangeAspect="1"/>
          </p:cNvPicPr>
          <p:nvPr/>
        </p:nvPicPr>
        <p:blipFill>
          <a:blip r:embed="rId3"/>
          <a:stretch>
            <a:fillRect/>
          </a:stretch>
        </p:blipFill>
        <p:spPr>
          <a:xfrm>
            <a:off x="2329294" y="1137078"/>
            <a:ext cx="7478363" cy="5112327"/>
          </a:xfrm>
          <a:prstGeom prst="rect">
            <a:avLst/>
          </a:prstGeom>
        </p:spPr>
      </p:pic>
    </p:spTree>
    <p:extLst>
      <p:ext uri="{BB962C8B-B14F-4D97-AF65-F5344CB8AC3E}">
        <p14:creationId xmlns:p14="http://schemas.microsoft.com/office/powerpoint/2010/main" val="24031873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
          <p:cNvSpPr>
            <a:spLocks noGrp="1"/>
          </p:cNvSpPr>
          <p:nvPr>
            <p:ph type="title"/>
          </p:nvPr>
        </p:nvSpPr>
        <p:spPr>
          <a:xfrm>
            <a:off x="469900" y="402586"/>
            <a:ext cx="11252200" cy="698501"/>
          </a:xfrm>
        </p:spPr>
        <p:txBody>
          <a:bodyPr/>
          <a:lstStyle/>
          <a:p>
            <a:r>
              <a:rPr lang="en-US" b="1" dirty="0" smtClean="0">
                <a:solidFill>
                  <a:schemeClr val="tx1"/>
                </a:solidFill>
              </a:rPr>
              <a:t>TPS</a:t>
            </a:r>
            <a:endParaRPr lang="en-US" b="1" dirty="0">
              <a:solidFill>
                <a:schemeClr val="tx1"/>
              </a:solidFill>
            </a:endParaRPr>
          </a:p>
        </p:txBody>
      </p:sp>
      <p:sp>
        <p:nvSpPr>
          <p:cNvPr id="9" name="Text Placeholder 8"/>
          <p:cNvSpPr>
            <a:spLocks noGrp="1"/>
          </p:cNvSpPr>
          <p:nvPr>
            <p:ph type="body" sz="quarter" idx="13"/>
          </p:nvPr>
        </p:nvSpPr>
        <p:spPr/>
        <p:txBody>
          <a:bodyPr/>
          <a:lstStyle/>
          <a:p>
            <a:r>
              <a:rPr lang="en-US" dirty="0" smtClean="0">
                <a:solidFill>
                  <a:schemeClr val="bg2">
                    <a:lumMod val="75000"/>
                  </a:schemeClr>
                </a:solidFill>
              </a:rPr>
              <a:t>Comparison of various platforms (*indicative)</a:t>
            </a:r>
            <a:endParaRPr lang="en-US" dirty="0">
              <a:solidFill>
                <a:schemeClr val="bg2">
                  <a:lumMod val="75000"/>
                </a:schemeClr>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8179" name="think-cell Slide" r:id="rId5" imgW="530" imgH="531" progId="TCLayout.ActiveDocument.1">
                  <p:embed/>
                </p:oleObj>
              </mc:Choice>
              <mc:Fallback>
                <p:oleObj name="think-cell Slide" r:id="rId5" imgW="530" imgH="531" progId="TCLayout.ActiveDocument.1">
                  <p:embed/>
                  <p:pic>
                    <p:nvPicPr>
                      <p:cNvPr id="5" name="Object 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wrap="none" lIns="0" tIns="0" rIns="0" bIns="0" rtlCol="0" anchor="ctr"/>
          <a:lstStyle/>
          <a:p>
            <a:pPr marL="0" marR="0" lvl="0" indent="0" algn="ctr" defTabSz="1219170" rtl="0" eaLnBrk="1" fontAlgn="auto" latinLnBrk="0" hangingPunct="1">
              <a:lnSpc>
                <a:spcPct val="100000"/>
              </a:lnSpc>
              <a:spcBef>
                <a:spcPct val="0"/>
              </a:spcBef>
              <a:spcAft>
                <a:spcPct val="0"/>
              </a:spcAft>
              <a:buClrTx/>
              <a:buSzTx/>
              <a:buFont typeface="Wingdings 2" pitchFamily="18" charset="2"/>
              <a:buNone/>
              <a:tabLst/>
              <a:defRPr/>
            </a:pPr>
            <a:endParaRPr kumimoji="0" lang="en-US" sz="2000" b="0" i="0" u="none" strike="noStrike" kern="1200" cap="none" spc="0" normalizeH="0" baseline="0" noProof="0" dirty="0" err="1">
              <a:ln>
                <a:noFill/>
              </a:ln>
              <a:solidFill>
                <a:srgbClr val="FFFFFF"/>
              </a:solidFill>
              <a:effectLst/>
              <a:uLnTx/>
              <a:uFillTx/>
              <a:latin typeface="DIN Pro Medium" panose="020B0604020101020102" pitchFamily="34" charset="0"/>
              <a:ea typeface="+mn-ea"/>
              <a:cs typeface="DIN Pro Medium" panose="020B0604020101020102" pitchFamily="34" charset="0"/>
              <a:sym typeface="DIN Pro Medium" panose="020B0604020101020102" pitchFamily="34" charset="0"/>
            </a:endParaRPr>
          </a:p>
        </p:txBody>
      </p:sp>
      <p:graphicFrame>
        <p:nvGraphicFramePr>
          <p:cNvPr id="75" name="Table 74"/>
          <p:cNvGraphicFramePr>
            <a:graphicFrameLocks noGrp="1"/>
          </p:cNvGraphicFramePr>
          <p:nvPr>
            <p:extLst>
              <p:ext uri="{D42A27DB-BD31-4B8C-83A1-F6EECF244321}">
                <p14:modId xmlns:p14="http://schemas.microsoft.com/office/powerpoint/2010/main" val="735477546"/>
              </p:ext>
            </p:extLst>
          </p:nvPr>
        </p:nvGraphicFramePr>
        <p:xfrm>
          <a:off x="1182419" y="1115315"/>
          <a:ext cx="10047058" cy="5434070"/>
        </p:xfrm>
        <a:graphic>
          <a:graphicData uri="http://schemas.openxmlformats.org/drawingml/2006/table">
            <a:tbl>
              <a:tblPr firstRow="1" firstCol="1" bandRow="1">
                <a:tableStyleId>{3B4B98B0-60AC-42C2-AFA5-B58CD77FA1E5}</a:tableStyleId>
              </a:tblPr>
              <a:tblGrid>
                <a:gridCol w="1611092">
                  <a:extLst>
                    <a:ext uri="{9D8B030D-6E8A-4147-A177-3AD203B41FA5}">
                      <a16:colId xmlns:a16="http://schemas.microsoft.com/office/drawing/2014/main" val="2967263236"/>
                    </a:ext>
                  </a:extLst>
                </a:gridCol>
                <a:gridCol w="1205138">
                  <a:extLst>
                    <a:ext uri="{9D8B030D-6E8A-4147-A177-3AD203B41FA5}">
                      <a16:colId xmlns:a16="http://schemas.microsoft.com/office/drawing/2014/main" val="322536805"/>
                    </a:ext>
                  </a:extLst>
                </a:gridCol>
                <a:gridCol w="1205138">
                  <a:extLst>
                    <a:ext uri="{9D8B030D-6E8A-4147-A177-3AD203B41FA5}">
                      <a16:colId xmlns:a16="http://schemas.microsoft.com/office/drawing/2014/main" val="1405444978"/>
                    </a:ext>
                  </a:extLst>
                </a:gridCol>
                <a:gridCol w="1205138">
                  <a:extLst>
                    <a:ext uri="{9D8B030D-6E8A-4147-A177-3AD203B41FA5}">
                      <a16:colId xmlns:a16="http://schemas.microsoft.com/office/drawing/2014/main" val="57438880"/>
                    </a:ext>
                  </a:extLst>
                </a:gridCol>
                <a:gridCol w="1205138">
                  <a:extLst>
                    <a:ext uri="{9D8B030D-6E8A-4147-A177-3AD203B41FA5}">
                      <a16:colId xmlns:a16="http://schemas.microsoft.com/office/drawing/2014/main" val="2748943884"/>
                    </a:ext>
                  </a:extLst>
                </a:gridCol>
                <a:gridCol w="1205138">
                  <a:extLst>
                    <a:ext uri="{9D8B030D-6E8A-4147-A177-3AD203B41FA5}">
                      <a16:colId xmlns:a16="http://schemas.microsoft.com/office/drawing/2014/main" val="586961776"/>
                    </a:ext>
                  </a:extLst>
                </a:gridCol>
                <a:gridCol w="1205138">
                  <a:extLst>
                    <a:ext uri="{9D8B030D-6E8A-4147-A177-3AD203B41FA5}">
                      <a16:colId xmlns:a16="http://schemas.microsoft.com/office/drawing/2014/main" val="2829487130"/>
                    </a:ext>
                  </a:extLst>
                </a:gridCol>
                <a:gridCol w="1205138">
                  <a:extLst>
                    <a:ext uri="{9D8B030D-6E8A-4147-A177-3AD203B41FA5}">
                      <a16:colId xmlns:a16="http://schemas.microsoft.com/office/drawing/2014/main" val="3915393562"/>
                    </a:ext>
                  </a:extLst>
                </a:gridCol>
              </a:tblGrid>
              <a:tr h="278815">
                <a:tc rowSpan="2">
                  <a:txBody>
                    <a:bodyPr/>
                    <a:lstStyle/>
                    <a:p>
                      <a:pPr algn="ctr"/>
                      <a:endParaRPr lang="en-IE" sz="1400" b="0" dirty="0">
                        <a:solidFill>
                          <a:schemeClr val="tx1"/>
                        </a:solidFill>
                      </a:endParaRPr>
                    </a:p>
                  </a:txBody>
                  <a:tcPr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lumMod val="95000"/>
                      </a:schemeClr>
                    </a:solidFill>
                  </a:tcPr>
                </a:tc>
                <a:tc gridSpan="2">
                  <a:txBody>
                    <a:bodyPr/>
                    <a:lstStyle/>
                    <a:p>
                      <a:pPr algn="ctr"/>
                      <a:r>
                        <a:rPr lang="en-IE" sz="1300" b="0" dirty="0">
                          <a:solidFill>
                            <a:schemeClr val="tx1"/>
                          </a:solidFill>
                        </a:rPr>
                        <a:t>#1 - Public Decentralized</a:t>
                      </a:r>
                    </a:p>
                  </a:txBody>
                  <a:tcPr>
                    <a:solidFill>
                      <a:schemeClr val="bg1">
                        <a:lumMod val="95000"/>
                      </a:schemeClr>
                    </a:solidFill>
                  </a:tcPr>
                </a:tc>
                <a:tc hMerge="1">
                  <a:txBody>
                    <a:bodyPr/>
                    <a:lstStyle/>
                    <a:p>
                      <a:endParaRPr lang="en-IE" sz="1400" b="0" dirty="0">
                        <a:solidFill>
                          <a:schemeClr val="tx2"/>
                        </a:solidFill>
                      </a:endParaRPr>
                    </a:p>
                  </a:txBody>
                  <a:tcPr/>
                </a:tc>
                <a:tc gridSpan="3">
                  <a:txBody>
                    <a:bodyPr/>
                    <a:lstStyle/>
                    <a:p>
                      <a:pPr algn="ctr"/>
                      <a:r>
                        <a:rPr lang="en-IE" sz="1300" b="0" dirty="0">
                          <a:solidFill>
                            <a:schemeClr val="tx1"/>
                          </a:solidFill>
                        </a:rPr>
                        <a:t>#2 - Public Semi-decentralized</a:t>
                      </a:r>
                    </a:p>
                  </a:txBody>
                  <a:tcPr>
                    <a:solidFill>
                      <a:schemeClr val="bg1">
                        <a:lumMod val="95000"/>
                      </a:schemeClr>
                    </a:solidFill>
                  </a:tcPr>
                </a:tc>
                <a:tc hMerge="1">
                  <a:txBody>
                    <a:bodyPr/>
                    <a:lstStyle/>
                    <a:p>
                      <a:endParaRPr lang="en-IE" sz="1400" b="0" dirty="0">
                        <a:solidFill>
                          <a:schemeClr val="tx2"/>
                        </a:solidFill>
                      </a:endParaRPr>
                    </a:p>
                  </a:txBody>
                  <a:tcPr/>
                </a:tc>
                <a:tc hMerge="1">
                  <a:txBody>
                    <a:bodyPr/>
                    <a:lstStyle/>
                    <a:p>
                      <a:pPr algn="ctr"/>
                      <a:endParaRPr lang="en-IE" sz="1400" b="0" dirty="0">
                        <a:solidFill>
                          <a:schemeClr val="bg1"/>
                        </a:solidFill>
                      </a:endParaRPr>
                    </a:p>
                  </a:txBody>
                  <a:tcPr>
                    <a:solidFill>
                      <a:srgbClr val="3A90D2"/>
                    </a:solidFill>
                  </a:tcPr>
                </a:tc>
                <a:tc grid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IE" sz="1300" b="0" dirty="0">
                          <a:solidFill>
                            <a:schemeClr val="tx1"/>
                          </a:solidFill>
                        </a:rPr>
                        <a:t>#3 - Permissioned Distributed</a:t>
                      </a:r>
                    </a:p>
                  </a:txBody>
                  <a:tcPr>
                    <a:solidFill>
                      <a:schemeClr val="bg1">
                        <a:lumMod val="95000"/>
                      </a:schemeClr>
                    </a:solidFill>
                  </a:tcPr>
                </a:tc>
                <a:tc hMerge="1">
                  <a:txBody>
                    <a:bodyPr/>
                    <a:lstStyle/>
                    <a:p>
                      <a:pPr algn="ctr"/>
                      <a:endParaRPr lang="en-IE" sz="1400" b="0" dirty="0">
                        <a:solidFill>
                          <a:schemeClr val="bg1"/>
                        </a:solidFill>
                      </a:endParaRPr>
                    </a:p>
                  </a:txBody>
                  <a:tcPr>
                    <a:solidFill>
                      <a:srgbClr val="3A90D2"/>
                    </a:solidFill>
                  </a:tcPr>
                </a:tc>
                <a:extLst>
                  <a:ext uri="{0D108BD9-81ED-4DB2-BD59-A6C34878D82A}">
                    <a16:rowId xmlns:a16="http://schemas.microsoft.com/office/drawing/2014/main" val="536619574"/>
                  </a:ext>
                </a:extLst>
              </a:tr>
              <a:tr h="473986">
                <a:tc vMerge="1">
                  <a:txBody>
                    <a:bodyPr/>
                    <a:lstStyle/>
                    <a:p>
                      <a:endParaRPr lang="en-IE" sz="1400" b="0" dirty="0">
                        <a:solidFill>
                          <a:schemeClr val="tx2"/>
                        </a:solidFill>
                      </a:endParaRPr>
                    </a:p>
                  </a:txBody>
                  <a:tcPr/>
                </a:tc>
                <a:tc>
                  <a:txBody>
                    <a:bodyPr/>
                    <a:lstStyle/>
                    <a:p>
                      <a:pPr algn="l"/>
                      <a:r>
                        <a:rPr lang="en-IE" sz="1400" b="1" dirty="0">
                          <a:solidFill>
                            <a:schemeClr val="tx1"/>
                          </a:solidFill>
                        </a:rPr>
                        <a:t>Ethereum</a:t>
                      </a:r>
                    </a:p>
                    <a:p>
                      <a:pPr algn="l"/>
                      <a:r>
                        <a:rPr lang="en-IE" sz="1400" b="1" dirty="0">
                          <a:solidFill>
                            <a:schemeClr val="tx1"/>
                          </a:solidFill>
                        </a:rPr>
                        <a:t>(Public)</a:t>
                      </a:r>
                    </a:p>
                  </a:txBody>
                  <a:tcPr>
                    <a:lnL w="1270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r>
                        <a:rPr lang="en-IE" sz="1400" b="1" dirty="0">
                          <a:solidFill>
                            <a:schemeClr val="tx1"/>
                          </a:solidFill>
                        </a:rPr>
                        <a:t>EOS</a:t>
                      </a:r>
                    </a:p>
                  </a:txBody>
                  <a:tcPr>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r>
                        <a:rPr lang="en-IE" sz="1400" b="1" dirty="0">
                          <a:solidFill>
                            <a:schemeClr val="tx1"/>
                          </a:solidFill>
                        </a:rPr>
                        <a:t>Ethereum (</a:t>
                      </a:r>
                      <a:r>
                        <a:rPr lang="en-IE" sz="1400" b="1" dirty="0" err="1">
                          <a:solidFill>
                            <a:schemeClr val="tx1"/>
                          </a:solidFill>
                        </a:rPr>
                        <a:t>PoA</a:t>
                      </a:r>
                      <a:r>
                        <a:rPr lang="en-IE" sz="1400" b="1" dirty="0">
                          <a:solidFill>
                            <a:schemeClr val="tx1"/>
                          </a:solidFill>
                        </a:rPr>
                        <a:t>)</a:t>
                      </a:r>
                    </a:p>
                  </a:txBody>
                  <a:tcPr>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400" b="1" dirty="0" err="1">
                          <a:solidFill>
                            <a:schemeClr val="tx1"/>
                          </a:solidFill>
                        </a:rPr>
                        <a:t>VeChain</a:t>
                      </a:r>
                      <a:endParaRPr lang="en-IE" sz="1400" b="1" u="none" strike="noStrike" kern="1200" baseline="0" dirty="0">
                        <a:solidFill>
                          <a:schemeClr val="tx1"/>
                        </a:solidFill>
                      </a:endParaRPr>
                    </a:p>
                  </a:txBody>
                  <a:tcPr>
                    <a:lnR w="1270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r>
                        <a:rPr lang="en-IE" sz="1400" b="1" dirty="0">
                          <a:solidFill>
                            <a:schemeClr val="tx1"/>
                          </a:solidFill>
                        </a:rPr>
                        <a:t>NEO</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r>
                        <a:rPr lang="en-IE" sz="1400" b="1" dirty="0">
                          <a:solidFill>
                            <a:schemeClr val="tx1"/>
                          </a:solidFill>
                        </a:rPr>
                        <a:t>Fabric</a:t>
                      </a:r>
                    </a:p>
                  </a:txBody>
                  <a:tcPr>
                    <a:lnL w="12700" cap="flat" cmpd="sng" algn="ctr">
                      <a:solidFill>
                        <a:schemeClr val="accent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bg1">
                        <a:lumMod val="95000"/>
                      </a:schemeClr>
                    </a:solidFill>
                  </a:tcPr>
                </a:tc>
                <a:tc>
                  <a:txBody>
                    <a:bodyPr/>
                    <a:lstStyle/>
                    <a:p>
                      <a:pPr algn="l"/>
                      <a:r>
                        <a:rPr lang="en-IE" sz="1400" b="1" dirty="0">
                          <a:solidFill>
                            <a:schemeClr val="tx1"/>
                          </a:solidFill>
                        </a:rPr>
                        <a:t>Corda</a:t>
                      </a:r>
                    </a:p>
                  </a:txBody>
                  <a:tcPr>
                    <a:lnB w="12700" cap="flat" cmpd="sng" algn="ctr">
                      <a:solidFill>
                        <a:schemeClr val="tx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865252"/>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1" i="0" u="none" strike="noStrike" kern="1200" baseline="0" dirty="0">
                          <a:solidFill>
                            <a:schemeClr val="dk1"/>
                          </a:solidFill>
                          <a:latin typeface="+mn-lt"/>
                          <a:ea typeface="+mn-ea"/>
                          <a:cs typeface="+mn-cs"/>
                        </a:rPr>
                        <a:t>Scalability</a:t>
                      </a:r>
                    </a:p>
                  </a:txBody>
                  <a:tcPr anchor="ct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~15 </a:t>
                      </a:r>
                      <a:r>
                        <a:rPr lang="en-IE" sz="1100" b="0" i="0" u="none" strike="noStrike" kern="1200" baseline="0" dirty="0" err="1">
                          <a:solidFill>
                            <a:schemeClr val="dk1"/>
                          </a:solidFill>
                          <a:latin typeface="+mn-lt"/>
                          <a:ea typeface="+mn-ea"/>
                          <a:cs typeface="+mn-cs"/>
                        </a:rPr>
                        <a:t>tps</a:t>
                      </a:r>
                      <a:endParaRPr lang="en-IE" sz="1100" b="0" i="0" u="none" strike="noStrike" kern="1200" baseline="0" dirty="0">
                        <a:solidFill>
                          <a:schemeClr val="dk1"/>
                        </a:solidFill>
                        <a:latin typeface="+mn-lt"/>
                        <a:ea typeface="+mn-ea"/>
                        <a:cs typeface="+mn-cs"/>
                      </a:endParaRPr>
                    </a:p>
                  </a:txBody>
                  <a:tcPr anchor="ct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~1000tps</a:t>
                      </a:r>
                    </a:p>
                  </a:txBody>
                  <a:tcPr anchor="ct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&gt; 400 </a:t>
                      </a:r>
                      <a:r>
                        <a:rPr lang="en-IE" sz="1100" b="0" i="0" u="none" strike="noStrike" kern="1200" baseline="0" dirty="0" err="1">
                          <a:solidFill>
                            <a:schemeClr val="dk1"/>
                          </a:solidFill>
                          <a:latin typeface="+mn-lt"/>
                          <a:ea typeface="+mn-ea"/>
                          <a:cs typeface="+mn-cs"/>
                        </a:rPr>
                        <a:t>tps</a:t>
                      </a:r>
                      <a:r>
                        <a:rPr lang="en-IE" sz="1100" b="0" i="0" u="none" strike="noStrike" kern="1200" baseline="0" dirty="0">
                          <a:solidFill>
                            <a:schemeClr val="dk1"/>
                          </a:solidFill>
                          <a:latin typeface="+mn-lt"/>
                          <a:ea typeface="+mn-ea"/>
                          <a:cs typeface="+mn-cs"/>
                        </a:rPr>
                        <a:t> </a:t>
                      </a:r>
                    </a:p>
                  </a:txBody>
                  <a:tcPr anchor="ct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~1000tps</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~1000tps</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~1000tps</a:t>
                      </a:r>
                    </a:p>
                  </a:txBody>
                  <a:tcPr anchor="ctr">
                    <a:lnL w="12700" cap="flat" cmpd="sng" algn="ctr">
                      <a:solidFill>
                        <a:schemeClr val="accent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~1000tps</a:t>
                      </a:r>
                    </a:p>
                  </a:txBody>
                  <a:tcPr anchor="ctr">
                    <a:lnT w="12700" cap="flat" cmpd="sng" algn="ctr">
                      <a:solidFill>
                        <a:schemeClr val="tx2"/>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15383335"/>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dirty="0"/>
                        <a:t>Developer Ecosystem</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Large</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Medium</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Large</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Medium</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Medium</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Large</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Medium</a:t>
                      </a:r>
                    </a:p>
                  </a:txBody>
                  <a:tcPr anchor="ctr">
                    <a:solidFill>
                      <a:schemeClr val="bg1">
                        <a:lumMod val="95000"/>
                      </a:schemeClr>
                    </a:solidFill>
                  </a:tcPr>
                </a:tc>
                <a:extLst>
                  <a:ext uri="{0D108BD9-81ED-4DB2-BD59-A6C34878D82A}">
                    <a16:rowId xmlns:a16="http://schemas.microsoft.com/office/drawing/2014/main" val="1005839306"/>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a:t>Maturity</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&gt; 4 years</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&lt; 1 year</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&gt; 4 years</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&lt; 1 year</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&lt; 1 year</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3 years</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3 years</a:t>
                      </a:r>
                    </a:p>
                  </a:txBody>
                  <a:tcPr anchor="ctr">
                    <a:solidFill>
                      <a:schemeClr val="bg1">
                        <a:lumMod val="95000"/>
                      </a:schemeClr>
                    </a:solidFill>
                  </a:tcPr>
                </a:tc>
                <a:extLst>
                  <a:ext uri="{0D108BD9-81ED-4DB2-BD59-A6C34878D82A}">
                    <a16:rowId xmlns:a16="http://schemas.microsoft.com/office/drawing/2014/main" val="2027270130"/>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a:t>Legacy Integration</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Easy</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Easy</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Easy</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Easy</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Easy</a:t>
                      </a:r>
                    </a:p>
                  </a:txBody>
                  <a:tcPr anchor="ctr">
                    <a:solidFill>
                      <a:schemeClr val="bg1">
                        <a:lumMod val="95000"/>
                      </a:schemeClr>
                    </a:solidFill>
                  </a:tcPr>
                </a:tc>
                <a:extLst>
                  <a:ext uri="{0D108BD9-81ED-4DB2-BD59-A6C34878D82A}">
                    <a16:rowId xmlns:a16="http://schemas.microsoft.com/office/drawing/2014/main" val="3288823590"/>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dirty="0"/>
                        <a:t>Security</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Hardened</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Testing</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Hardened</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Hardened</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Testing</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Hardened</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Hardened</a:t>
                      </a:r>
                    </a:p>
                  </a:txBody>
                  <a:tcPr anchor="ctr">
                    <a:solidFill>
                      <a:schemeClr val="bg1">
                        <a:lumMod val="95000"/>
                      </a:schemeClr>
                    </a:solidFill>
                  </a:tcPr>
                </a:tc>
                <a:extLst>
                  <a:ext uri="{0D108BD9-81ED-4DB2-BD59-A6C34878D82A}">
                    <a16:rowId xmlns:a16="http://schemas.microsoft.com/office/drawing/2014/main" val="154123451"/>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a:t>Interoperability</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Unproven</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Proven</a:t>
                      </a:r>
                    </a:p>
                  </a:txBody>
                  <a:tcPr anchor="ctr">
                    <a:solidFill>
                      <a:schemeClr val="bg1">
                        <a:lumMod val="95000"/>
                      </a:schemeClr>
                    </a:solidFill>
                  </a:tcPr>
                </a:tc>
                <a:extLst>
                  <a:ext uri="{0D108BD9-81ED-4DB2-BD59-A6C34878D82A}">
                    <a16:rowId xmlns:a16="http://schemas.microsoft.com/office/drawing/2014/main" val="2283664578"/>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u="none" strike="noStrike" kern="1200" baseline="0" dirty="0"/>
                        <a:t>Standards</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Exist</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Don’t exist</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Exist</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Don’t exist</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Don’t exist</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Exist</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Don’t exist</a:t>
                      </a:r>
                    </a:p>
                  </a:txBody>
                  <a:tcPr anchor="ctr">
                    <a:solidFill>
                      <a:schemeClr val="bg1">
                        <a:lumMod val="95000"/>
                      </a:schemeClr>
                    </a:solidFill>
                  </a:tcPr>
                </a:tc>
                <a:extLst>
                  <a:ext uri="{0D108BD9-81ED-4DB2-BD59-A6C34878D82A}">
                    <a16:rowId xmlns:a16="http://schemas.microsoft.com/office/drawing/2014/main" val="2006522018"/>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1" i="0" u="none" strike="noStrike" kern="1200" baseline="0" dirty="0">
                          <a:solidFill>
                            <a:schemeClr val="dk1"/>
                          </a:solidFill>
                          <a:latin typeface="+mn-lt"/>
                          <a:ea typeface="+mn-ea"/>
                          <a:cs typeface="+mn-cs"/>
                        </a:rPr>
                        <a:t>Privacy</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Build-on</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DIN Pro Light"/>
                          <a:ea typeface="+mn-ea"/>
                          <a:cs typeface="+mn-cs"/>
                        </a:rPr>
                        <a:t>Build-on</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DIN Pro Light"/>
                          <a:ea typeface="+mn-ea"/>
                          <a:cs typeface="+mn-cs"/>
                        </a:rPr>
                        <a:t>Build-on</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DIN Pro Light"/>
                          <a:ea typeface="+mn-ea"/>
                          <a:cs typeface="+mn-cs"/>
                        </a:rPr>
                        <a:t>Build-on</a:t>
                      </a:r>
                      <a:endParaRPr lang="en-IE" sz="1100" b="0" i="0" u="none" strike="noStrike" kern="1200" baseline="0" dirty="0">
                        <a:solidFill>
                          <a:schemeClr val="dk1"/>
                        </a:solidFill>
                        <a:latin typeface="+mn-lt"/>
                        <a:ea typeface="+mn-ea"/>
                        <a:cs typeface="+mn-cs"/>
                      </a:endParaRP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DIN Pro Light"/>
                          <a:ea typeface="+mn-ea"/>
                          <a:cs typeface="+mn-cs"/>
                        </a:rPr>
                        <a:t>Build-on</a:t>
                      </a:r>
                      <a:endParaRPr lang="en-IE" sz="1100" b="0" i="0" u="none" strike="noStrike" kern="1200" baseline="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Built-in</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Built-in</a:t>
                      </a:r>
                    </a:p>
                  </a:txBody>
                  <a:tcPr anchor="ctr">
                    <a:solidFill>
                      <a:schemeClr val="bg1">
                        <a:lumMod val="95000"/>
                      </a:schemeClr>
                    </a:solidFill>
                  </a:tcPr>
                </a:tc>
                <a:extLst>
                  <a:ext uri="{0D108BD9-81ED-4DB2-BD59-A6C34878D82A}">
                    <a16:rowId xmlns:a16="http://schemas.microsoft.com/office/drawing/2014/main" val="1184774493"/>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1" i="0" u="none" strike="noStrike" kern="1200" baseline="0" dirty="0">
                          <a:solidFill>
                            <a:schemeClr val="dk1"/>
                          </a:solidFill>
                          <a:latin typeface="+mn-lt"/>
                          <a:ea typeface="+mn-ea"/>
                          <a:cs typeface="+mn-cs"/>
                        </a:rPr>
                        <a:t>Confidential Inventory</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Yes</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Yes</a:t>
                      </a:r>
                    </a:p>
                  </a:txBody>
                  <a:tcPr anchor="ctr">
                    <a:solidFill>
                      <a:schemeClr val="bg1">
                        <a:lumMod val="95000"/>
                      </a:schemeClr>
                    </a:solidFill>
                  </a:tcPr>
                </a:tc>
                <a:extLst>
                  <a:ext uri="{0D108BD9-81ED-4DB2-BD59-A6C34878D82A}">
                    <a16:rowId xmlns:a16="http://schemas.microsoft.com/office/drawing/2014/main" val="832943569"/>
                  </a:ext>
                </a:extLst>
              </a:tr>
              <a:tr h="4626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1" i="0" u="none" strike="noStrike" kern="1200" baseline="0" dirty="0">
                          <a:solidFill>
                            <a:schemeClr val="dk1"/>
                          </a:solidFill>
                          <a:latin typeface="+mn-lt"/>
                          <a:ea typeface="+mn-ea"/>
                          <a:cs typeface="+mn-cs"/>
                        </a:rPr>
                        <a:t>Globally Enabled</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srgbClr val="000000"/>
                          </a:solidFill>
                          <a:effectLst/>
                          <a:uLnTx/>
                          <a:uFillTx/>
                          <a:latin typeface="DIN Pro Light"/>
                          <a:ea typeface="+mn-ea"/>
                          <a:cs typeface="+mn-cs"/>
                        </a:rPr>
                        <a:t>Yes</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srgbClr val="000000"/>
                          </a:solidFill>
                          <a:effectLst/>
                          <a:uLnTx/>
                          <a:uFillTx/>
                          <a:latin typeface="DIN Pro Light"/>
                          <a:ea typeface="+mn-ea"/>
                          <a:cs typeface="+mn-cs"/>
                        </a:rPr>
                        <a:t>Yes</a:t>
                      </a:r>
                      <a:endParaRPr lang="en-IE" sz="1100" b="0" i="0" u="none" strike="noStrike" kern="1200" baseline="0" dirty="0">
                        <a:solidFill>
                          <a:schemeClr val="dk1"/>
                        </a:solidFill>
                        <a:latin typeface="+mn-lt"/>
                        <a:ea typeface="+mn-ea"/>
                        <a:cs typeface="+mn-cs"/>
                      </a:endParaRP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Yes</a:t>
                      </a:r>
                    </a:p>
                  </a:txBody>
                  <a:tcPr anchor="ct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Yes</a:t>
                      </a:r>
                    </a:p>
                  </a:txBody>
                  <a:tcPr anchor="ctr">
                    <a:lnR w="12700" cap="flat" cmpd="sng" algn="ctr">
                      <a:no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Yes</a:t>
                      </a: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lnL w="12700" cap="flat" cmpd="sng" algn="ctr">
                      <a:solidFill>
                        <a:schemeClr val="accent1"/>
                      </a:solidFill>
                      <a:prstDash val="solid"/>
                      <a:round/>
                      <a:headEnd type="none" w="med" len="med"/>
                      <a:tailEnd type="none" w="med" len="med"/>
                    </a:lnL>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E" sz="1100" b="0" i="0" u="none" strike="noStrike" kern="1200" baseline="0" dirty="0">
                          <a:solidFill>
                            <a:schemeClr val="dk1"/>
                          </a:solidFill>
                          <a:latin typeface="+mn-lt"/>
                          <a:ea typeface="+mn-ea"/>
                          <a:cs typeface="+mn-cs"/>
                        </a:rPr>
                        <a:t>No</a:t>
                      </a:r>
                    </a:p>
                  </a:txBody>
                  <a:tcPr anchor="ctr">
                    <a:solidFill>
                      <a:schemeClr val="bg1">
                        <a:lumMod val="95000"/>
                      </a:schemeClr>
                    </a:solidFill>
                  </a:tcPr>
                </a:tc>
                <a:extLst>
                  <a:ext uri="{0D108BD9-81ED-4DB2-BD59-A6C34878D82A}">
                    <a16:rowId xmlns:a16="http://schemas.microsoft.com/office/drawing/2014/main" val="3801089492"/>
                  </a:ext>
                </a:extLst>
              </a:tr>
            </a:tbl>
          </a:graphicData>
        </a:graphic>
      </p:graphicFrame>
      <p:pic>
        <p:nvPicPr>
          <p:cNvPr id="10" name="Picture 9"/>
          <p:cNvPicPr>
            <a:picLocks noChangeAspect="1"/>
          </p:cNvPicPr>
          <p:nvPr/>
        </p:nvPicPr>
        <p:blipFill rotWithShape="1">
          <a:blip r:embed="rId7"/>
          <a:srcRect r="90614"/>
          <a:stretch/>
        </p:blipFill>
        <p:spPr>
          <a:xfrm>
            <a:off x="11739037" y="1"/>
            <a:ext cx="452963" cy="6857999"/>
          </a:xfrm>
          <a:prstGeom prst="rect">
            <a:avLst/>
          </a:prstGeom>
        </p:spPr>
      </p:pic>
    </p:spTree>
    <p:extLst>
      <p:ext uri="{BB962C8B-B14F-4D97-AF65-F5344CB8AC3E}">
        <p14:creationId xmlns:p14="http://schemas.microsoft.com/office/powerpoint/2010/main" val="15494387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1832" y="5650418"/>
            <a:ext cx="2601518" cy="875551"/>
          </a:xfrm>
          <a:prstGeom prst="rect">
            <a:avLst/>
          </a:prstGeom>
        </p:spPr>
      </p:pic>
      <p:sp>
        <p:nvSpPr>
          <p:cNvPr id="13" name="Text Placeholder 2"/>
          <p:cNvSpPr>
            <a:spLocks noGrp="1"/>
          </p:cNvSpPr>
          <p:nvPr>
            <p:ph type="body" sz="quarter" idx="10"/>
          </p:nvPr>
        </p:nvSpPr>
        <p:spPr>
          <a:xfrm>
            <a:off x="624116" y="377383"/>
            <a:ext cx="10987313" cy="5224236"/>
          </a:xfrm>
          <a:prstGeom prst="rect">
            <a:avLst/>
          </a:prstGeom>
        </p:spPr>
        <p:txBody>
          <a:bodyPr lIns="0" tIns="0" rIns="0" bIns="0" anchor="b">
            <a:noAutofit/>
          </a:bodyPr>
          <a:lstStyle/>
          <a:p>
            <a:pPr algn="just">
              <a:spcAft>
                <a:spcPts val="600"/>
              </a:spcAft>
            </a:pPr>
            <a:r>
              <a:rPr lang="en-US" sz="900" dirty="0"/>
              <a:t>This document has been prepared by Deloitte &amp; Touche (M.E.) for the sole purpose of providing a proposal to the parties to whom it is addressed in order that they may evaluate the capabilities of Deloitte &amp; Touche (M.E.) to supply the proposed services.</a:t>
            </a:r>
          </a:p>
          <a:p>
            <a:pPr algn="just">
              <a:spcAft>
                <a:spcPts val="600"/>
              </a:spcAft>
            </a:pPr>
            <a:r>
              <a:rPr lang="en-US" sz="900" dirty="0"/>
              <a:t>The information contained in this document has been compiled by Deloitte &amp; Touche (M.E.) and includes material which may have been obtained from information provided by various sources and discussions with your management which has not been verified or audited. This document also contains material proprietary to Deloitte &amp; Touche (M.E.). Except in the general context of evaluating our capabilities, no reliance may be placed for any purposes whatsoever on the contents of this document or on its completeness. No representation or warranty, express or implied, is given and no responsibility or liability is or will be accepted by or on behalf of Deloitte &amp; Touche (M.E.) or by any of its partners, members, employees, agents or any other person as to the accuracy, completeness or correctness of the information contained in this document or any other oral information made available and any such liability is expressly disclaimed.</a:t>
            </a:r>
          </a:p>
          <a:p>
            <a:pPr algn="just">
              <a:spcAft>
                <a:spcPts val="600"/>
              </a:spcAft>
            </a:pPr>
            <a:r>
              <a:rPr lang="en-US" sz="900" dirty="0"/>
              <a:t>Other than as stated below, this document and its contents are confidential and prepared solely for your information, and may not be reproduced, redistributed or passed on, directly or indirectly, to any other person in whole or in part. Therefore you should not refer to or use our name or this document for any other purpose, disclose them or refer to them in any prospectus or other document, or make them available or communicate them to any other party. If this document contains details of an arrangement that could result in a tax or National Insurance saving, no such conditions of confidentiality apply to details of that arrangement (for example, for the purpose of discussion with tax authorities). In any event, no other party is entitled to rely on our documentation for any purpose whatsoever and thus we accept no liability to any other party who is shown or gains access to this document.</a:t>
            </a:r>
          </a:p>
          <a:p>
            <a:pPr algn="just">
              <a:spcAft>
                <a:spcPts val="600"/>
              </a:spcAft>
            </a:pPr>
            <a:r>
              <a:rPr lang="en-US" sz="900" dirty="0"/>
              <a:t>This document is not an offer and is not intended to be contractually binding. Should this proposal be acceptable to you, and following the conclusion of our internal acceptance procedures, we would be pleased to discuss terms and conditions with you prior to our appointment.</a:t>
            </a:r>
          </a:p>
          <a:p>
            <a:pPr algn="just">
              <a:spcAft>
                <a:spcPts val="600"/>
              </a:spcAft>
            </a:pPr>
            <a:r>
              <a:rPr lang="en-US" sz="900" dirty="0"/>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900" dirty="0">
                <a:hlinkClick r:id="rId4"/>
              </a:rPr>
              <a:t>www.deloitte.com/about</a:t>
            </a:r>
            <a:r>
              <a:rPr lang="en-US" sz="900" dirty="0"/>
              <a:t> for a more detailed description of DTTL and its member firms.</a:t>
            </a:r>
          </a:p>
          <a:p>
            <a:pPr algn="just">
              <a:spcAft>
                <a:spcPts val="600"/>
              </a:spcAft>
            </a:pPr>
            <a:r>
              <a:rPr lang="en-US" sz="900" dirty="0"/>
              <a:t>Deloitte &amp; Touche (M.E.) is a member firm of Deloitte Touche Tohmatsu Limited (DTTL) and is a leading professional services firm established in the Middle East region with uninterrupted presence since 1926.</a:t>
            </a:r>
          </a:p>
          <a:p>
            <a:pPr algn="just">
              <a:spcAft>
                <a:spcPts val="600"/>
              </a:spcAft>
            </a:pPr>
            <a:r>
              <a:rPr lang="en-US" sz="900" dirty="0"/>
              <a:t>© 2018 Deloitte &amp; Touche (M.E.). All rights reserved. </a:t>
            </a:r>
          </a:p>
        </p:txBody>
      </p:sp>
    </p:spTree>
    <p:extLst>
      <p:ext uri="{BB962C8B-B14F-4D97-AF65-F5344CB8AC3E}">
        <p14:creationId xmlns:p14="http://schemas.microsoft.com/office/powerpoint/2010/main" val="1017296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New way of value creation—</a:t>
            </a:r>
            <a:r>
              <a:rPr lang="en-US" dirty="0">
                <a:solidFill>
                  <a:schemeClr val="bg2">
                    <a:lumMod val="75000"/>
                  </a:schemeClr>
                </a:solidFill>
              </a:rPr>
              <a:t> </a:t>
            </a:r>
            <a:r>
              <a:rPr lang="en-US" dirty="0" smtClean="0">
                <a:solidFill>
                  <a:schemeClr val="bg2">
                    <a:lumMod val="75000"/>
                  </a:schemeClr>
                </a:solidFill>
              </a:rPr>
              <a:t>shift to logic</a:t>
            </a: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A new organizational structure</a:t>
            </a:r>
            <a:endParaRPr lang="en-US" b="1" dirty="0">
              <a:latin typeface="+mn-lt"/>
            </a:endParaRPr>
          </a:p>
        </p:txBody>
      </p:sp>
      <p:pic>
        <p:nvPicPr>
          <p:cNvPr id="845826" name="Picture 2" descr="Friedrich Hayek 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053" y="1931243"/>
            <a:ext cx="160020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6275" y="1861473"/>
            <a:ext cx="6448302" cy="1538883"/>
          </a:xfrm>
          <a:prstGeom prst="rect">
            <a:avLst/>
          </a:prstGeom>
          <a:noFill/>
        </p:spPr>
        <p:txBody>
          <a:bodyPr wrap="square" lIns="0" tIns="0" rIns="0" bIns="0" rtlCol="0">
            <a:spAutoFit/>
          </a:bodyPr>
          <a:lstStyle/>
          <a:p>
            <a:pPr algn="just"/>
            <a:r>
              <a:rPr lang="en-US" sz="2000" dirty="0"/>
              <a:t>“If we possess </a:t>
            </a:r>
            <a:r>
              <a:rPr lang="en-US" sz="2000" b="1" dirty="0"/>
              <a:t>all the relevant information</a:t>
            </a:r>
            <a:r>
              <a:rPr lang="en-US" sz="2000" dirty="0"/>
              <a:t>, </a:t>
            </a:r>
            <a:r>
              <a:rPr lang="en-US" sz="2000" dirty="0" smtClean="0"/>
              <a:t>if we </a:t>
            </a:r>
            <a:r>
              <a:rPr lang="en-US" sz="2000" dirty="0"/>
              <a:t>can </a:t>
            </a:r>
            <a:r>
              <a:rPr lang="en-US" sz="2000" dirty="0" smtClean="0"/>
              <a:t>start </a:t>
            </a:r>
            <a:r>
              <a:rPr lang="en-US" sz="2000" dirty="0"/>
              <a:t>out from a given system </a:t>
            </a:r>
            <a:r>
              <a:rPr lang="en-US" sz="2000" dirty="0" smtClean="0"/>
              <a:t>of preferences</a:t>
            </a:r>
            <a:r>
              <a:rPr lang="en-US" sz="2000" dirty="0"/>
              <a:t>, and if we command </a:t>
            </a:r>
            <a:r>
              <a:rPr lang="en-US" sz="2000" b="1" dirty="0" smtClean="0"/>
              <a:t>complete</a:t>
            </a:r>
            <a:r>
              <a:rPr lang="en-US" sz="2000" dirty="0" smtClean="0"/>
              <a:t> </a:t>
            </a:r>
            <a:r>
              <a:rPr lang="en-US" sz="2000" b="1" dirty="0" smtClean="0"/>
              <a:t>knowledge </a:t>
            </a:r>
            <a:r>
              <a:rPr lang="en-US" sz="2000" b="1" dirty="0"/>
              <a:t>of available means</a:t>
            </a:r>
            <a:r>
              <a:rPr lang="en-US" sz="2000" dirty="0"/>
              <a:t>, the </a:t>
            </a:r>
            <a:r>
              <a:rPr lang="en-US" sz="2000" dirty="0" smtClean="0"/>
              <a:t>problem which </a:t>
            </a:r>
            <a:r>
              <a:rPr lang="en-US" sz="2000" dirty="0"/>
              <a:t>remains is purely one of </a:t>
            </a:r>
            <a:r>
              <a:rPr lang="en-US" sz="2000" b="1" dirty="0">
                <a:solidFill>
                  <a:srgbClr val="FF0000"/>
                </a:solidFill>
              </a:rPr>
              <a:t>logic</a:t>
            </a:r>
            <a:r>
              <a:rPr lang="en-US" sz="2000" dirty="0" smtClean="0"/>
              <a:t>.”</a:t>
            </a:r>
          </a:p>
          <a:p>
            <a:pPr algn="r"/>
            <a:r>
              <a:rPr lang="en-US" sz="2000" dirty="0" smtClean="0"/>
              <a:t>The </a:t>
            </a:r>
            <a:r>
              <a:rPr lang="en-US" sz="2000" dirty="0"/>
              <a:t>Use of Knowledge in </a:t>
            </a:r>
            <a:r>
              <a:rPr lang="en-US" sz="2000" dirty="0" smtClean="0"/>
              <a:t>Society - </a:t>
            </a:r>
            <a:r>
              <a:rPr lang="en-US" sz="2000" dirty="0"/>
              <a:t>Hayek (1945)</a:t>
            </a:r>
            <a:endParaRPr lang="en-US" sz="2000" dirty="0" smtClean="0">
              <a:solidFill>
                <a:srgbClr val="313131"/>
              </a:solidFill>
            </a:endParaRPr>
          </a:p>
        </p:txBody>
      </p:sp>
      <p:pic>
        <p:nvPicPr>
          <p:cNvPr id="7" name="Picture 6"/>
          <p:cNvPicPr>
            <a:picLocks noChangeAspect="1"/>
          </p:cNvPicPr>
          <p:nvPr/>
        </p:nvPicPr>
        <p:blipFill rotWithShape="1">
          <a:blip r:embed="rId4"/>
          <a:srcRect r="60205"/>
          <a:stretch/>
        </p:blipFill>
        <p:spPr>
          <a:xfrm>
            <a:off x="10271495" y="1"/>
            <a:ext cx="1920505" cy="6857999"/>
          </a:xfrm>
          <a:prstGeom prst="rect">
            <a:avLst/>
          </a:prstGeom>
        </p:spPr>
      </p:pic>
    </p:spTree>
    <p:extLst>
      <p:ext uri="{BB962C8B-B14F-4D97-AF65-F5344CB8AC3E}">
        <p14:creationId xmlns:p14="http://schemas.microsoft.com/office/powerpoint/2010/main" val="4583766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a:solidFill>
                  <a:schemeClr val="bg2">
                    <a:lumMod val="75000"/>
                  </a:schemeClr>
                </a:solidFill>
              </a:rPr>
              <a:t>A</a:t>
            </a:r>
            <a:r>
              <a:rPr lang="en-US" dirty="0" smtClean="0">
                <a:solidFill>
                  <a:schemeClr val="bg2">
                    <a:lumMod val="75000"/>
                  </a:schemeClr>
                </a:solidFill>
              </a:rPr>
              <a:t> </a:t>
            </a:r>
            <a:r>
              <a:rPr lang="en-US" dirty="0">
                <a:solidFill>
                  <a:schemeClr val="bg2">
                    <a:lumMod val="75000"/>
                  </a:schemeClr>
                </a:solidFill>
              </a:rPr>
              <a:t>stack with "fat" protocols and "thin" </a:t>
            </a:r>
            <a:r>
              <a:rPr lang="en-US" dirty="0" smtClean="0">
                <a:solidFill>
                  <a:schemeClr val="bg2">
                    <a:lumMod val="75000"/>
                  </a:schemeClr>
                </a:solidFill>
              </a:rPr>
              <a:t>applications</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Blockchain: fat protocol</a:t>
            </a:r>
            <a:endParaRPr lang="en-US" b="1" dirty="0">
              <a:latin typeface="+mn-lt"/>
            </a:endParaRPr>
          </a:p>
        </p:txBody>
      </p:sp>
      <p:sp>
        <p:nvSpPr>
          <p:cNvPr id="2" name="Rounded Rectangle 1"/>
          <p:cNvSpPr/>
          <p:nvPr/>
        </p:nvSpPr>
        <p:spPr bwMode="gray">
          <a:xfrm>
            <a:off x="8657112" y="2790701"/>
            <a:ext cx="2470068" cy="2992582"/>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Protocol Layer</a:t>
            </a:r>
          </a:p>
        </p:txBody>
      </p:sp>
      <p:sp>
        <p:nvSpPr>
          <p:cNvPr id="6" name="Rounded Rectangle 5"/>
          <p:cNvSpPr/>
          <p:nvPr/>
        </p:nvSpPr>
        <p:spPr bwMode="gray">
          <a:xfrm>
            <a:off x="8633361" y="1425039"/>
            <a:ext cx="2481943" cy="1068779"/>
          </a:xfrm>
          <a:prstGeom prst="round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Application Layer</a:t>
            </a:r>
          </a:p>
        </p:txBody>
      </p:sp>
      <p:sp>
        <p:nvSpPr>
          <p:cNvPr id="8" name="Rounded Rectangle 7"/>
          <p:cNvSpPr/>
          <p:nvPr/>
        </p:nvSpPr>
        <p:spPr bwMode="gray">
          <a:xfrm>
            <a:off x="2693719" y="1425039"/>
            <a:ext cx="2470068" cy="2992582"/>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Application Layer</a:t>
            </a:r>
          </a:p>
        </p:txBody>
      </p:sp>
      <p:sp>
        <p:nvSpPr>
          <p:cNvPr id="9" name="Rounded Rectangle 8"/>
          <p:cNvSpPr/>
          <p:nvPr/>
        </p:nvSpPr>
        <p:spPr bwMode="gray">
          <a:xfrm>
            <a:off x="2693719" y="4735489"/>
            <a:ext cx="2481943" cy="1068779"/>
          </a:xfrm>
          <a:prstGeom prst="round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Protocol Layer</a:t>
            </a:r>
          </a:p>
        </p:txBody>
      </p:sp>
      <p:cxnSp>
        <p:nvCxnSpPr>
          <p:cNvPr id="12" name="Straight Arrow Connector 11"/>
          <p:cNvCxnSpPr/>
          <p:nvPr/>
        </p:nvCxnSpPr>
        <p:spPr>
          <a:xfrm flipV="1">
            <a:off x="1116281" y="1638795"/>
            <a:ext cx="0" cy="414448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609004" y="3206337"/>
            <a:ext cx="2293534" cy="369332"/>
          </a:xfrm>
          <a:prstGeom prst="rect">
            <a:avLst/>
          </a:prstGeom>
          <a:noFill/>
        </p:spPr>
        <p:txBody>
          <a:bodyPr wrap="square" lIns="0" tIns="0" rIns="0" bIns="0" rtlCol="0">
            <a:spAutoFit/>
          </a:bodyPr>
          <a:lstStyle/>
          <a:p>
            <a:pPr>
              <a:spcBef>
                <a:spcPts val="600"/>
              </a:spcBef>
              <a:buSzPct val="100000"/>
            </a:pPr>
            <a:r>
              <a:rPr lang="en-US" dirty="0" smtClean="0">
                <a:solidFill>
                  <a:srgbClr val="313131"/>
                </a:solidFill>
              </a:rPr>
              <a:t>Value captured</a:t>
            </a:r>
          </a:p>
        </p:txBody>
      </p:sp>
      <p:sp>
        <p:nvSpPr>
          <p:cNvPr id="14" name="Right Arrow 13"/>
          <p:cNvSpPr/>
          <p:nvPr/>
        </p:nvSpPr>
        <p:spPr bwMode="gray">
          <a:xfrm>
            <a:off x="5949538" y="3111335"/>
            <a:ext cx="1626919" cy="843148"/>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5" name="TextBox 14"/>
          <p:cNvSpPr txBox="1"/>
          <p:nvPr/>
        </p:nvSpPr>
        <p:spPr>
          <a:xfrm>
            <a:off x="8992953" y="6008561"/>
            <a:ext cx="2505693" cy="369332"/>
          </a:xfrm>
          <a:prstGeom prst="rect">
            <a:avLst/>
          </a:prstGeom>
          <a:noFill/>
        </p:spPr>
        <p:txBody>
          <a:bodyPr wrap="square" lIns="0" tIns="0" rIns="0" bIns="0" rtlCol="0">
            <a:spAutoFit/>
          </a:bodyPr>
          <a:lstStyle/>
          <a:p>
            <a:pPr>
              <a:spcBef>
                <a:spcPts val="600"/>
              </a:spcBef>
              <a:buSzPct val="100000"/>
            </a:pPr>
            <a:r>
              <a:rPr lang="en-US" dirty="0" smtClean="0">
                <a:solidFill>
                  <a:srgbClr val="313131"/>
                </a:solidFill>
              </a:rPr>
              <a:t>Blockchain</a:t>
            </a:r>
          </a:p>
        </p:txBody>
      </p:sp>
      <p:sp>
        <p:nvSpPr>
          <p:cNvPr id="17" name="TextBox 16"/>
          <p:cNvSpPr txBox="1"/>
          <p:nvPr/>
        </p:nvSpPr>
        <p:spPr>
          <a:xfrm>
            <a:off x="2693719" y="6035158"/>
            <a:ext cx="2828307" cy="369332"/>
          </a:xfrm>
          <a:prstGeom prst="rect">
            <a:avLst/>
          </a:prstGeom>
          <a:noFill/>
        </p:spPr>
        <p:txBody>
          <a:bodyPr wrap="square" lIns="0" tIns="0" rIns="0" bIns="0" rtlCol="0">
            <a:spAutoFit/>
          </a:bodyPr>
          <a:lstStyle/>
          <a:p>
            <a:pPr>
              <a:spcBef>
                <a:spcPts val="600"/>
              </a:spcBef>
              <a:buSzPct val="100000"/>
            </a:pPr>
            <a:r>
              <a:rPr lang="en-US" dirty="0" smtClean="0">
                <a:solidFill>
                  <a:srgbClr val="313131"/>
                </a:solidFill>
              </a:rPr>
              <a:t>Non-blockchain</a:t>
            </a:r>
          </a:p>
        </p:txBody>
      </p:sp>
    </p:spTree>
    <p:extLst>
      <p:ext uri="{BB962C8B-B14F-4D97-AF65-F5344CB8AC3E}">
        <p14:creationId xmlns:p14="http://schemas.microsoft.com/office/powerpoint/2010/main" val="2487639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Blockchain in a state of evolution</a:t>
            </a: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What alternatives are there to the Bitcoin blockchain</a:t>
            </a:r>
            <a:endParaRPr lang="en-US" b="1" dirty="0">
              <a:latin typeface="+mn-lt"/>
            </a:endParaRPr>
          </a:p>
        </p:txBody>
      </p:sp>
      <p:pic>
        <p:nvPicPr>
          <p:cNvPr id="2" name="Picture 1"/>
          <p:cNvPicPr>
            <a:picLocks noChangeAspect="1"/>
          </p:cNvPicPr>
          <p:nvPr/>
        </p:nvPicPr>
        <p:blipFill>
          <a:blip r:embed="rId3"/>
          <a:stretch>
            <a:fillRect/>
          </a:stretch>
        </p:blipFill>
        <p:spPr>
          <a:xfrm>
            <a:off x="617286" y="1537468"/>
            <a:ext cx="5419725" cy="4391025"/>
          </a:xfrm>
          <a:prstGeom prst="rect">
            <a:avLst/>
          </a:prstGeom>
        </p:spPr>
      </p:pic>
      <p:pic>
        <p:nvPicPr>
          <p:cNvPr id="9" name="Picture 8"/>
          <p:cNvPicPr>
            <a:picLocks noChangeAspect="1"/>
          </p:cNvPicPr>
          <p:nvPr/>
        </p:nvPicPr>
        <p:blipFill rotWithShape="1">
          <a:blip r:embed="rId4"/>
          <a:srcRect r="76200"/>
          <a:stretch/>
        </p:blipFill>
        <p:spPr>
          <a:xfrm>
            <a:off x="11043391" y="1"/>
            <a:ext cx="1148609" cy="6857999"/>
          </a:xfrm>
          <a:prstGeom prst="rect">
            <a:avLst/>
          </a:prstGeom>
        </p:spPr>
      </p:pic>
    </p:spTree>
    <p:extLst>
      <p:ext uri="{BB962C8B-B14F-4D97-AF65-F5344CB8AC3E}">
        <p14:creationId xmlns:p14="http://schemas.microsoft.com/office/powerpoint/2010/main" val="42183441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Obstacles of Blockchain Applications</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Challenges</a:t>
            </a:r>
            <a:endParaRPr lang="en-US" b="1" dirty="0">
              <a:latin typeface="+mn-lt"/>
            </a:endParaRPr>
          </a:p>
        </p:txBody>
      </p:sp>
      <p:sp>
        <p:nvSpPr>
          <p:cNvPr id="4" name="TextBox 3"/>
          <p:cNvSpPr txBox="1"/>
          <p:nvPr/>
        </p:nvSpPr>
        <p:spPr>
          <a:xfrm>
            <a:off x="627796" y="1538699"/>
            <a:ext cx="6448302" cy="400109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dirty="0">
                <a:solidFill>
                  <a:srgbClr val="313131"/>
                </a:solidFill>
              </a:rPr>
              <a:t>Scalability</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Privacy</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a:solidFill>
                  <a:srgbClr val="313131"/>
                </a:solidFill>
              </a:rPr>
              <a:t>Perceived costs</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Consensus mechanisms</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Trust </a:t>
            </a:r>
            <a:r>
              <a:rPr lang="en-US" sz="2000" dirty="0">
                <a:solidFill>
                  <a:srgbClr val="313131"/>
                </a:solidFill>
              </a:rPr>
              <a:t>of technology</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Legally </a:t>
            </a:r>
            <a:r>
              <a:rPr lang="en-US" sz="2000" dirty="0">
                <a:solidFill>
                  <a:srgbClr val="313131"/>
                </a:solidFill>
              </a:rPr>
              <a:t>Binding</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Opposing </a:t>
            </a:r>
            <a:r>
              <a:rPr lang="en-US" sz="2000" dirty="0">
                <a:solidFill>
                  <a:srgbClr val="313131"/>
                </a:solidFill>
              </a:rPr>
              <a:t>Standards </a:t>
            </a:r>
            <a:r>
              <a:rPr lang="en-US" sz="2000" dirty="0" smtClean="0">
                <a:solidFill>
                  <a:srgbClr val="313131"/>
                </a:solidFill>
              </a:rPr>
              <a:t>(for example GDPR)</a:t>
            </a:r>
          </a:p>
        </p:txBody>
      </p:sp>
      <p:pic>
        <p:nvPicPr>
          <p:cNvPr id="6" name="Picture 5"/>
          <p:cNvPicPr>
            <a:picLocks noChangeAspect="1"/>
          </p:cNvPicPr>
          <p:nvPr/>
        </p:nvPicPr>
        <p:blipFill rotWithShape="1">
          <a:blip r:embed="rId3"/>
          <a:srcRect r="60205"/>
          <a:stretch/>
        </p:blipFill>
        <p:spPr>
          <a:xfrm>
            <a:off x="10271495" y="-35624"/>
            <a:ext cx="1920505" cy="6857999"/>
          </a:xfrm>
          <a:prstGeom prst="rect">
            <a:avLst/>
          </a:prstGeom>
        </p:spPr>
      </p:pic>
    </p:spTree>
    <p:extLst>
      <p:ext uri="{BB962C8B-B14F-4D97-AF65-F5344CB8AC3E}">
        <p14:creationId xmlns:p14="http://schemas.microsoft.com/office/powerpoint/2010/main" val="39649528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4536" name="think-cell Slide" r:id="rId5" imgW="470" imgH="469" progId="TCLayout.ActiveDocument.1">
                  <p:embed/>
                </p:oleObj>
              </mc:Choice>
              <mc:Fallback>
                <p:oleObj name="think-cell Slide" r:id="rId5" imgW="470" imgH="469"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0090D7"/>
          </a:solidFill>
          <a:ln w="19050" algn="ctr">
            <a:solidFill>
              <a:schemeClr val="tx2"/>
            </a:solidFill>
            <a:miter lim="800000"/>
            <a:headEnd/>
            <a:tailEnd/>
          </a:ln>
        </p:spPr>
        <p:txBody>
          <a:bodyPr vert="horz" wrap="none" lIns="0" tIns="0" rIns="0" bIns="0" numCol="1" spcCol="0" rtlCol="0" anchor="ctr" anchorCtr="0">
            <a:noAutofit/>
          </a:bodyPr>
          <a:lstStyle/>
          <a:p>
            <a:pPr algn="ctr">
              <a:spcBef>
                <a:spcPct val="0"/>
              </a:spcBef>
              <a:spcAft>
                <a:spcPct val="0"/>
              </a:spcAft>
              <a:buFont typeface="Wingdings 2" pitchFamily="18" charset="2"/>
              <a:buNone/>
            </a:pPr>
            <a:endParaRPr lang="en-US" sz="2000" noProof="0" dirty="0">
              <a:solidFill>
                <a:schemeClr val="bg1"/>
              </a:solidFill>
              <a:latin typeface="DIN Pro Medium" panose="020B0604020101020102" pitchFamily="34" charset="0"/>
              <a:ea typeface="+mj-ea"/>
              <a:cs typeface="DIN Pro Medium" panose="020B0604020101020102" pitchFamily="34" charset="0"/>
              <a:sym typeface="DIN Pro Medium" panose="020B0604020101020102" pitchFamily="34" charset="0"/>
            </a:endParaRPr>
          </a:p>
        </p:txBody>
      </p:sp>
      <p:sp>
        <p:nvSpPr>
          <p:cNvPr id="2" name="Title 1"/>
          <p:cNvSpPr>
            <a:spLocks noGrp="1"/>
          </p:cNvSpPr>
          <p:nvPr>
            <p:ph type="title"/>
          </p:nvPr>
        </p:nvSpPr>
        <p:spPr>
          <a:xfrm>
            <a:off x="469900" y="402586"/>
            <a:ext cx="11252200" cy="324577"/>
          </a:xfrm>
        </p:spPr>
        <p:txBody>
          <a:bodyPr/>
          <a:lstStyle/>
          <a:p>
            <a:r>
              <a:rPr lang="en-US" b="1" dirty="0" smtClean="0"/>
              <a:t>Costs </a:t>
            </a:r>
            <a:r>
              <a:rPr lang="en-US" b="1" dirty="0"/>
              <a:t>and </a:t>
            </a:r>
            <a:r>
              <a:rPr lang="en-US" b="1" dirty="0" smtClean="0"/>
              <a:t>effort </a:t>
            </a:r>
            <a:r>
              <a:rPr lang="en-US" b="1" dirty="0"/>
              <a:t>for </a:t>
            </a:r>
            <a:r>
              <a:rPr lang="en-US" b="1" dirty="0" smtClean="0"/>
              <a:t>technical </a:t>
            </a:r>
            <a:r>
              <a:rPr lang="en-US" b="1" dirty="0"/>
              <a:t>i</a:t>
            </a:r>
            <a:r>
              <a:rPr lang="en-US" b="1" dirty="0" smtClean="0"/>
              <a:t>ntegration</a:t>
            </a:r>
            <a:endParaRPr lang="en-IN" b="1" dirty="0"/>
          </a:p>
        </p:txBody>
      </p:sp>
      <p:sp>
        <p:nvSpPr>
          <p:cNvPr id="3" name="Text Placeholder 2"/>
          <p:cNvSpPr>
            <a:spLocks noGrp="1"/>
          </p:cNvSpPr>
          <p:nvPr>
            <p:ph type="body" sz="quarter" idx="13"/>
          </p:nvPr>
        </p:nvSpPr>
        <p:spPr>
          <a:xfrm>
            <a:off x="469900" y="736688"/>
            <a:ext cx="11252200" cy="367637"/>
          </a:xfrm>
        </p:spPr>
        <p:txBody>
          <a:bodyPr/>
          <a:lstStyle/>
          <a:p>
            <a:r>
              <a:rPr lang="en-IN" dirty="0" smtClean="0">
                <a:solidFill>
                  <a:schemeClr val="bg2">
                    <a:lumMod val="75000"/>
                  </a:schemeClr>
                </a:solidFill>
              </a:rPr>
              <a:t>Indicative average costs</a:t>
            </a:r>
          </a:p>
        </p:txBody>
      </p:sp>
      <p:graphicFrame>
        <p:nvGraphicFramePr>
          <p:cNvPr id="6" name="Table 5"/>
          <p:cNvGraphicFramePr>
            <a:graphicFrameLocks noGrp="1"/>
          </p:cNvGraphicFramePr>
          <p:nvPr>
            <p:extLst>
              <p:ext uri="{D42A27DB-BD31-4B8C-83A1-F6EECF244321}">
                <p14:modId xmlns:p14="http://schemas.microsoft.com/office/powerpoint/2010/main" val="3714558303"/>
              </p:ext>
            </p:extLst>
          </p:nvPr>
        </p:nvGraphicFramePr>
        <p:xfrm>
          <a:off x="802410" y="1906837"/>
          <a:ext cx="7501466" cy="2849880"/>
        </p:xfrm>
        <a:graphic>
          <a:graphicData uri="http://schemas.openxmlformats.org/drawingml/2006/table">
            <a:tbl>
              <a:tblPr firstRow="1" bandRow="1">
                <a:tableStyleId>{5C22544A-7EE6-4342-B048-85BDC9FD1C3A}</a:tableStyleId>
              </a:tblPr>
              <a:tblGrid>
                <a:gridCol w="3750733">
                  <a:extLst>
                    <a:ext uri="{9D8B030D-6E8A-4147-A177-3AD203B41FA5}">
                      <a16:colId xmlns:a16="http://schemas.microsoft.com/office/drawing/2014/main" val="4139159701"/>
                    </a:ext>
                  </a:extLst>
                </a:gridCol>
                <a:gridCol w="3750733">
                  <a:extLst>
                    <a:ext uri="{9D8B030D-6E8A-4147-A177-3AD203B41FA5}">
                      <a16:colId xmlns:a16="http://schemas.microsoft.com/office/drawing/2014/main" val="1330367116"/>
                    </a:ext>
                  </a:extLst>
                </a:gridCol>
              </a:tblGrid>
              <a:tr h="370840">
                <a:tc>
                  <a:txBody>
                    <a:bodyPr/>
                    <a:lstStyle/>
                    <a:p>
                      <a:r>
                        <a:rPr lang="en-US" sz="1800" b="0" dirty="0">
                          <a:solidFill>
                            <a:schemeClr val="tx1">
                              <a:lumMod val="50000"/>
                              <a:lumOff val="50000"/>
                            </a:schemeClr>
                          </a:solidFill>
                          <a:latin typeface="+mj-lt"/>
                        </a:rPr>
                        <a:t>Integration</a:t>
                      </a:r>
                      <a:r>
                        <a:rPr lang="en-US" sz="1800" b="0" baseline="0" dirty="0">
                          <a:solidFill>
                            <a:schemeClr val="tx1">
                              <a:lumMod val="50000"/>
                              <a:lumOff val="50000"/>
                            </a:schemeClr>
                          </a:solidFill>
                          <a:latin typeface="+mj-lt"/>
                        </a:rPr>
                        <a:t> Costs</a:t>
                      </a:r>
                      <a:endParaRPr lang="en-IN" sz="1800" b="0" dirty="0">
                        <a:solidFill>
                          <a:schemeClr val="tx1">
                            <a:lumMod val="50000"/>
                            <a:lumOff val="50000"/>
                          </a:schemeClr>
                        </a:solidFill>
                        <a:latin typeface="+mj-lt"/>
                      </a:endParaRPr>
                    </a:p>
                  </a:txBody>
                  <a:tcPr>
                    <a:solidFill>
                      <a:schemeClr val="accent1">
                        <a:lumMod val="40000"/>
                        <a:lumOff val="60000"/>
                      </a:schemeClr>
                    </a:solidFill>
                  </a:tcPr>
                </a:tc>
                <a:tc>
                  <a:txBody>
                    <a:bodyPr/>
                    <a:lstStyle/>
                    <a:p>
                      <a:r>
                        <a:rPr lang="en-IN" sz="1800" b="0" dirty="0">
                          <a:solidFill>
                            <a:schemeClr val="tx1">
                              <a:lumMod val="50000"/>
                              <a:lumOff val="50000"/>
                            </a:schemeClr>
                          </a:solidFill>
                          <a:latin typeface="+mj-lt"/>
                        </a:rPr>
                        <a:t>25 days of Senior Developer</a:t>
                      </a:r>
                    </a:p>
                  </a:txBody>
                  <a:tcPr>
                    <a:solidFill>
                      <a:schemeClr val="accent1">
                        <a:lumMod val="40000"/>
                        <a:lumOff val="60000"/>
                      </a:schemeClr>
                    </a:solidFill>
                  </a:tcPr>
                </a:tc>
                <a:extLst>
                  <a:ext uri="{0D108BD9-81ED-4DB2-BD59-A6C34878D82A}">
                    <a16:rowId xmlns:a16="http://schemas.microsoft.com/office/drawing/2014/main" val="374328278"/>
                  </a:ext>
                </a:extLst>
              </a:tr>
              <a:tr h="370840">
                <a:tc>
                  <a:txBody>
                    <a:bodyPr/>
                    <a:lstStyle/>
                    <a:p>
                      <a:r>
                        <a:rPr lang="en-US" sz="1800" b="0" dirty="0">
                          <a:solidFill>
                            <a:schemeClr val="tx1">
                              <a:lumMod val="50000"/>
                              <a:lumOff val="50000"/>
                            </a:schemeClr>
                          </a:solidFill>
                          <a:latin typeface="+mj-lt"/>
                        </a:rPr>
                        <a:t>Infrastructure Costs (Node)</a:t>
                      </a:r>
                      <a:endParaRPr lang="en-IN" sz="1800" b="0" dirty="0">
                        <a:solidFill>
                          <a:schemeClr val="tx1">
                            <a:lumMod val="50000"/>
                            <a:lumOff val="50000"/>
                          </a:schemeClr>
                        </a:solidFill>
                        <a:latin typeface="+mj-lt"/>
                      </a:endParaRPr>
                    </a:p>
                  </a:txBody>
                  <a:tcPr>
                    <a:solidFill>
                      <a:schemeClr val="accent1">
                        <a:lumMod val="40000"/>
                        <a:lumOff val="60000"/>
                      </a:schemeClr>
                    </a:solidFill>
                  </a:tcPr>
                </a:tc>
                <a:tc>
                  <a:txBody>
                    <a:bodyPr/>
                    <a:lstStyle/>
                    <a:p>
                      <a:endParaRPr lang="en-IN" sz="1800" b="0" dirty="0">
                        <a:solidFill>
                          <a:schemeClr val="tx1">
                            <a:lumMod val="50000"/>
                            <a:lumOff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2474083432"/>
                  </a:ext>
                </a:extLst>
              </a:tr>
              <a:tr h="370840">
                <a:tc>
                  <a:txBody>
                    <a:bodyPr/>
                    <a:lstStyle/>
                    <a:p>
                      <a:pPr algn="r"/>
                      <a:r>
                        <a:rPr lang="en-US" sz="1600" b="0" dirty="0">
                          <a:solidFill>
                            <a:schemeClr val="tx1">
                              <a:lumMod val="50000"/>
                              <a:lumOff val="50000"/>
                            </a:schemeClr>
                          </a:solidFill>
                          <a:latin typeface="+mj-lt"/>
                        </a:rPr>
                        <a:t>On-cloud</a:t>
                      </a:r>
                      <a:endParaRPr lang="en-IN" sz="1600" b="0" dirty="0">
                        <a:solidFill>
                          <a:schemeClr val="tx1">
                            <a:lumMod val="50000"/>
                            <a:lumOff val="50000"/>
                          </a:schemeClr>
                        </a:solidFill>
                        <a:latin typeface="+mj-lt"/>
                      </a:endParaRPr>
                    </a:p>
                  </a:txBody>
                  <a:tcPr>
                    <a:solidFill>
                      <a:schemeClr val="accent1">
                        <a:lumMod val="40000"/>
                        <a:lumOff val="60000"/>
                      </a:schemeClr>
                    </a:solidFill>
                  </a:tcPr>
                </a:tc>
                <a:tc>
                  <a:txBody>
                    <a:bodyPr/>
                    <a:lstStyle/>
                    <a:p>
                      <a:r>
                        <a:rPr lang="en-IN" sz="1800" b="0" dirty="0">
                          <a:solidFill>
                            <a:schemeClr val="tx1">
                              <a:lumMod val="50000"/>
                              <a:lumOff val="50000"/>
                            </a:schemeClr>
                          </a:solidFill>
                          <a:latin typeface="+mj-lt"/>
                        </a:rPr>
                        <a:t>~$500 per month</a:t>
                      </a:r>
                    </a:p>
                  </a:txBody>
                  <a:tcPr>
                    <a:solidFill>
                      <a:schemeClr val="accent1">
                        <a:lumMod val="40000"/>
                        <a:lumOff val="60000"/>
                      </a:schemeClr>
                    </a:solidFill>
                  </a:tcPr>
                </a:tc>
                <a:extLst>
                  <a:ext uri="{0D108BD9-81ED-4DB2-BD59-A6C34878D82A}">
                    <a16:rowId xmlns:a16="http://schemas.microsoft.com/office/drawing/2014/main" val="3001031410"/>
                  </a:ext>
                </a:extLst>
              </a:tr>
              <a:tr h="370840">
                <a:tc>
                  <a:txBody>
                    <a:bodyPr/>
                    <a:lstStyle/>
                    <a:p>
                      <a:pPr algn="r"/>
                      <a:r>
                        <a:rPr lang="en-US" sz="1600" b="0" dirty="0">
                          <a:solidFill>
                            <a:schemeClr val="tx1">
                              <a:lumMod val="50000"/>
                              <a:lumOff val="50000"/>
                            </a:schemeClr>
                          </a:solidFill>
                          <a:latin typeface="+mj-lt"/>
                        </a:rPr>
                        <a:t>On-Premise</a:t>
                      </a:r>
                      <a:endParaRPr lang="en-IN" sz="1600" b="0" dirty="0">
                        <a:solidFill>
                          <a:schemeClr val="tx1">
                            <a:lumMod val="50000"/>
                            <a:lumOff val="50000"/>
                          </a:schemeClr>
                        </a:solidFill>
                        <a:latin typeface="+mj-lt"/>
                      </a:endParaRPr>
                    </a:p>
                  </a:txBody>
                  <a:tcPr>
                    <a:solidFill>
                      <a:schemeClr val="accent1">
                        <a:lumMod val="40000"/>
                        <a:lumOff val="60000"/>
                      </a:schemeClr>
                    </a:solidFill>
                  </a:tcPr>
                </a:tc>
                <a:tc>
                  <a:txBody>
                    <a:bodyPr/>
                    <a:lstStyle/>
                    <a:p>
                      <a:r>
                        <a:rPr lang="en-IN" sz="1800" b="0" dirty="0" smtClean="0">
                          <a:solidFill>
                            <a:schemeClr val="tx1">
                              <a:lumMod val="50000"/>
                              <a:lumOff val="50000"/>
                            </a:schemeClr>
                          </a:solidFill>
                          <a:latin typeface="+mj-lt"/>
                        </a:rPr>
                        <a:t>~$400</a:t>
                      </a:r>
                      <a:r>
                        <a:rPr lang="en-IN" sz="1800" b="0" baseline="0" dirty="0" smtClean="0">
                          <a:solidFill>
                            <a:schemeClr val="tx1">
                              <a:lumMod val="50000"/>
                              <a:lumOff val="50000"/>
                            </a:schemeClr>
                          </a:solidFill>
                          <a:latin typeface="+mj-lt"/>
                        </a:rPr>
                        <a:t> per month (48 month cycle)</a:t>
                      </a:r>
                    </a:p>
                    <a:p>
                      <a:endParaRPr lang="en-IN" sz="1800" b="0" baseline="0" dirty="0" smtClean="0">
                        <a:solidFill>
                          <a:schemeClr val="tx1">
                            <a:lumMod val="50000"/>
                            <a:lumOff val="50000"/>
                          </a:schemeClr>
                        </a:solidFill>
                        <a:latin typeface="+mj-lt"/>
                      </a:endParaRPr>
                    </a:p>
                    <a:p>
                      <a:r>
                        <a:rPr lang="en-IN" sz="1800" b="0" baseline="0" dirty="0" smtClean="0">
                          <a:solidFill>
                            <a:schemeClr val="tx1">
                              <a:lumMod val="50000"/>
                              <a:lumOff val="50000"/>
                            </a:schemeClr>
                          </a:solidFill>
                          <a:latin typeface="+mj-lt"/>
                        </a:rPr>
                        <a:t>Hardware security module (HSM)</a:t>
                      </a:r>
                    </a:p>
                    <a:p>
                      <a:r>
                        <a:rPr lang="en-IN" sz="1800" b="0" baseline="0" dirty="0" smtClean="0">
                          <a:solidFill>
                            <a:schemeClr val="tx1">
                              <a:lumMod val="50000"/>
                              <a:lumOff val="50000"/>
                            </a:schemeClr>
                          </a:solidFill>
                          <a:latin typeface="+mj-lt"/>
                        </a:rPr>
                        <a:t>~$125-500 per month (48 month cycle)</a:t>
                      </a:r>
                    </a:p>
                    <a:p>
                      <a:endParaRPr lang="en-IN" sz="1800" b="0" dirty="0">
                        <a:solidFill>
                          <a:schemeClr val="tx1">
                            <a:lumMod val="50000"/>
                            <a:lumOff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3865032112"/>
                  </a:ext>
                </a:extLst>
              </a:tr>
            </a:tbl>
          </a:graphicData>
        </a:graphic>
      </p:graphicFrame>
      <p:pic>
        <p:nvPicPr>
          <p:cNvPr id="10" name="Picture 9"/>
          <p:cNvPicPr>
            <a:picLocks noChangeAspect="1"/>
          </p:cNvPicPr>
          <p:nvPr/>
        </p:nvPicPr>
        <p:blipFill rotWithShape="1">
          <a:blip r:embed="rId7"/>
          <a:srcRect r="60205"/>
          <a:stretch/>
        </p:blipFill>
        <p:spPr>
          <a:xfrm>
            <a:off x="10271495" y="1"/>
            <a:ext cx="1920505" cy="6857999"/>
          </a:xfrm>
          <a:prstGeom prst="rect">
            <a:avLst/>
          </a:prstGeom>
        </p:spPr>
      </p:pic>
    </p:spTree>
    <p:extLst>
      <p:ext uri="{BB962C8B-B14F-4D97-AF65-F5344CB8AC3E}">
        <p14:creationId xmlns:p14="http://schemas.microsoft.com/office/powerpoint/2010/main" val="23346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320634" y="1377157"/>
            <a:ext cx="2933205" cy="1341911"/>
          </a:xfrm>
          <a:prstGeom prst="rect">
            <a:avLst/>
          </a:prstGeom>
          <a:solidFill>
            <a:srgbClr val="FFCD00"/>
          </a:solidFill>
          <a:ln w="28575"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Obstacles of Blockchain Applications</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Challenges</a:t>
            </a:r>
            <a:endParaRPr lang="en-US" b="1" dirty="0">
              <a:latin typeface="+mn-lt"/>
            </a:endParaRPr>
          </a:p>
        </p:txBody>
      </p:sp>
      <p:sp>
        <p:nvSpPr>
          <p:cNvPr id="4" name="TextBox 3"/>
          <p:cNvSpPr txBox="1"/>
          <p:nvPr/>
        </p:nvSpPr>
        <p:spPr>
          <a:xfrm>
            <a:off x="627796" y="1538699"/>
            <a:ext cx="6448302" cy="4001095"/>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dirty="0">
                <a:solidFill>
                  <a:srgbClr val="313131"/>
                </a:solidFill>
              </a:rPr>
              <a:t>Scalability</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Privacy</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a:solidFill>
                  <a:srgbClr val="313131"/>
                </a:solidFill>
              </a:rPr>
              <a:t>Perceived costs</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Consensus mechanisms</a:t>
            </a: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Trust </a:t>
            </a:r>
            <a:r>
              <a:rPr lang="en-US" sz="2000" dirty="0">
                <a:solidFill>
                  <a:srgbClr val="313131"/>
                </a:solidFill>
              </a:rPr>
              <a:t>of technology</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Legally </a:t>
            </a:r>
            <a:r>
              <a:rPr lang="en-US" sz="2000" dirty="0">
                <a:solidFill>
                  <a:srgbClr val="313131"/>
                </a:solidFill>
              </a:rPr>
              <a:t>Binding</a:t>
            </a:r>
          </a:p>
          <a:p>
            <a:pPr marL="342900" indent="-342900">
              <a:buFont typeface="Arial" panose="020B0604020202020204" pitchFamily="34" charset="0"/>
              <a:buChar char="•"/>
            </a:pPr>
            <a:endParaRPr lang="en-US" sz="2000" dirty="0" smtClean="0">
              <a:solidFill>
                <a:srgbClr val="313131"/>
              </a:solidFill>
            </a:endParaRPr>
          </a:p>
          <a:p>
            <a:pPr marL="342900" indent="-342900">
              <a:buFont typeface="Arial" panose="020B0604020202020204" pitchFamily="34" charset="0"/>
              <a:buChar char="•"/>
            </a:pPr>
            <a:r>
              <a:rPr lang="en-US" sz="2000" dirty="0" smtClean="0">
                <a:solidFill>
                  <a:srgbClr val="313131"/>
                </a:solidFill>
              </a:rPr>
              <a:t>Opposing </a:t>
            </a:r>
            <a:r>
              <a:rPr lang="en-US" sz="2000" dirty="0">
                <a:solidFill>
                  <a:srgbClr val="313131"/>
                </a:solidFill>
              </a:rPr>
              <a:t>Standards </a:t>
            </a:r>
            <a:r>
              <a:rPr lang="en-US" sz="2000" dirty="0" smtClean="0">
                <a:solidFill>
                  <a:srgbClr val="313131"/>
                </a:solidFill>
              </a:rPr>
              <a:t>(for example GDPR)</a:t>
            </a:r>
          </a:p>
        </p:txBody>
      </p:sp>
      <p:pic>
        <p:nvPicPr>
          <p:cNvPr id="6" name="Picture 5"/>
          <p:cNvPicPr>
            <a:picLocks noChangeAspect="1"/>
          </p:cNvPicPr>
          <p:nvPr/>
        </p:nvPicPr>
        <p:blipFill rotWithShape="1">
          <a:blip r:embed="rId3"/>
          <a:srcRect r="60205"/>
          <a:stretch/>
        </p:blipFill>
        <p:spPr>
          <a:xfrm>
            <a:off x="10271495" y="-35624"/>
            <a:ext cx="1920505" cy="6857999"/>
          </a:xfrm>
          <a:prstGeom prst="rect">
            <a:avLst/>
          </a:prstGeom>
        </p:spPr>
      </p:pic>
    </p:spTree>
    <p:extLst>
      <p:ext uri="{BB962C8B-B14F-4D97-AF65-F5344CB8AC3E}">
        <p14:creationId xmlns:p14="http://schemas.microsoft.com/office/powerpoint/2010/main" val="9092880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gray">
          <a:xfrm>
            <a:off x="391886" y="2850078"/>
            <a:ext cx="4013859" cy="2018805"/>
          </a:xfrm>
          <a:prstGeom prst="rect">
            <a:avLst/>
          </a:prstGeom>
          <a:solidFill>
            <a:schemeClr val="accent1">
              <a:lumMod val="40000"/>
              <a:lumOff val="6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 name="Rectangle 1"/>
          <p:cNvSpPr/>
          <p:nvPr/>
        </p:nvSpPr>
        <p:spPr bwMode="gray">
          <a:xfrm>
            <a:off x="391886" y="1515706"/>
            <a:ext cx="4013859" cy="1013738"/>
          </a:xfrm>
          <a:prstGeom prst="rect">
            <a:avLst/>
          </a:prstGeom>
          <a:solidFill>
            <a:srgbClr val="A0DCF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ext Placeholder 4"/>
          <p:cNvSpPr>
            <a:spLocks noGrp="1"/>
          </p:cNvSpPr>
          <p:nvPr>
            <p:ph type="body" sz="quarter" idx="18"/>
          </p:nvPr>
        </p:nvSpPr>
        <p:spPr>
          <a:xfrm>
            <a:off x="627796" y="758451"/>
            <a:ext cx="10881360" cy="757255"/>
          </a:xfrm>
        </p:spPr>
        <p:txBody>
          <a:bodyPr/>
          <a:lstStyle/>
          <a:p>
            <a:r>
              <a:rPr lang="en-US" dirty="0" smtClean="0">
                <a:solidFill>
                  <a:schemeClr val="bg2">
                    <a:lumMod val="75000"/>
                  </a:schemeClr>
                </a:solidFill>
              </a:rPr>
              <a:t>Obstacles of Blockchain Applications</a:t>
            </a:r>
            <a:endParaRPr lang="en-US" dirty="0">
              <a:solidFill>
                <a:schemeClr val="bg2">
                  <a:lumMod val="75000"/>
                </a:schemeClr>
              </a:solidFill>
            </a:endParaRPr>
          </a:p>
        </p:txBody>
      </p:sp>
      <p:sp>
        <p:nvSpPr>
          <p:cNvPr id="3" name="Title 2"/>
          <p:cNvSpPr>
            <a:spLocks noGrp="1"/>
          </p:cNvSpPr>
          <p:nvPr>
            <p:ph type="title"/>
          </p:nvPr>
        </p:nvSpPr>
        <p:spPr>
          <a:xfrm>
            <a:off x="617286" y="402587"/>
            <a:ext cx="10881360" cy="334102"/>
          </a:xfrm>
        </p:spPr>
        <p:txBody>
          <a:bodyPr/>
          <a:lstStyle/>
          <a:p>
            <a:r>
              <a:rPr lang="en-US" b="1" dirty="0" smtClean="0">
                <a:latin typeface="+mn-lt"/>
              </a:rPr>
              <a:t>Challenges</a:t>
            </a:r>
            <a:endParaRPr lang="en-US" b="1" dirty="0">
              <a:latin typeface="+mn-lt"/>
            </a:endParaRPr>
          </a:p>
        </p:txBody>
      </p:sp>
      <p:sp>
        <p:nvSpPr>
          <p:cNvPr id="4" name="TextBox 3"/>
          <p:cNvSpPr txBox="1"/>
          <p:nvPr/>
        </p:nvSpPr>
        <p:spPr>
          <a:xfrm>
            <a:off x="627796" y="1538699"/>
            <a:ext cx="6448302" cy="3693319"/>
          </a:xfrm>
          <a:prstGeom prst="rect">
            <a:avLst/>
          </a:prstGeom>
          <a:noFill/>
        </p:spPr>
        <p:txBody>
          <a:bodyPr wrap="square" lIns="0" tIns="0" rIns="0" bIns="0" rtlCol="0">
            <a:spAutoFit/>
          </a:bodyPr>
          <a:lstStyle/>
          <a:p>
            <a:r>
              <a:rPr lang="en-US" sz="2000" b="1" dirty="0" smtClean="0">
                <a:solidFill>
                  <a:srgbClr val="313131"/>
                </a:solidFill>
              </a:rPr>
              <a:t>Scalability</a:t>
            </a:r>
          </a:p>
          <a:p>
            <a:pPr marL="342900" indent="-342900">
              <a:buFont typeface="Wingdings" panose="05000000000000000000" pitchFamily="2" charset="2"/>
              <a:buChar char="q"/>
            </a:pPr>
            <a:r>
              <a:rPr lang="en-US" sz="2000" dirty="0" smtClean="0">
                <a:solidFill>
                  <a:srgbClr val="313131"/>
                </a:solidFill>
              </a:rPr>
              <a:t>PoW </a:t>
            </a:r>
            <a:r>
              <a:rPr lang="en-US" sz="2000" dirty="0" smtClean="0"/>
              <a:t>→ PoA, PoS</a:t>
            </a:r>
            <a:endParaRPr lang="en-US" sz="2000" dirty="0" smtClean="0">
              <a:solidFill>
                <a:srgbClr val="313131"/>
              </a:solidFill>
            </a:endParaRPr>
          </a:p>
          <a:p>
            <a:pPr marL="342900" indent="-342900">
              <a:buFont typeface="Wingdings" panose="05000000000000000000" pitchFamily="2" charset="2"/>
              <a:buChar char="q"/>
            </a:pPr>
            <a:r>
              <a:rPr lang="en-US" sz="2000" dirty="0" smtClean="0">
                <a:solidFill>
                  <a:srgbClr val="313131"/>
                </a:solidFill>
              </a:rPr>
              <a:t>Game theoretic approaches</a:t>
            </a:r>
          </a:p>
          <a:p>
            <a:endParaRPr lang="en-US" sz="2000" dirty="0">
              <a:solidFill>
                <a:srgbClr val="313131"/>
              </a:solidFill>
            </a:endParaRPr>
          </a:p>
          <a:p>
            <a:endParaRPr lang="en-US" sz="2000" dirty="0" smtClean="0">
              <a:solidFill>
                <a:srgbClr val="313131"/>
              </a:solidFill>
            </a:endParaRPr>
          </a:p>
          <a:p>
            <a:r>
              <a:rPr lang="en-US" sz="2000" b="1" dirty="0" smtClean="0">
                <a:solidFill>
                  <a:srgbClr val="313131"/>
                </a:solidFill>
              </a:rPr>
              <a:t>Privacy</a:t>
            </a:r>
            <a:endParaRPr lang="en-US" sz="2000" b="1" dirty="0">
              <a:solidFill>
                <a:srgbClr val="313131"/>
              </a:solidFill>
            </a:endParaRPr>
          </a:p>
          <a:p>
            <a:pPr marL="342900" indent="-342900">
              <a:buFont typeface="Wingdings" panose="05000000000000000000" pitchFamily="2" charset="2"/>
              <a:buChar char="q"/>
            </a:pPr>
            <a:r>
              <a:rPr lang="en-US" sz="2000" dirty="0" smtClean="0">
                <a:solidFill>
                  <a:srgbClr val="313131"/>
                </a:solidFill>
              </a:rPr>
              <a:t>On chain, Off chain</a:t>
            </a:r>
          </a:p>
          <a:p>
            <a:pPr marL="342900" indent="-342900">
              <a:buFont typeface="Wingdings" panose="05000000000000000000" pitchFamily="2" charset="2"/>
              <a:buChar char="q"/>
            </a:pPr>
            <a:r>
              <a:rPr lang="en-US" sz="2000" dirty="0" smtClean="0">
                <a:solidFill>
                  <a:srgbClr val="313131"/>
                </a:solidFill>
              </a:rPr>
              <a:t>ZKP</a:t>
            </a:r>
          </a:p>
          <a:p>
            <a:pPr marL="342900" indent="-342900">
              <a:buFont typeface="Wingdings" panose="05000000000000000000" pitchFamily="2" charset="2"/>
              <a:buChar char="q"/>
            </a:pPr>
            <a:r>
              <a:rPr lang="en-US" sz="2000" dirty="0" smtClean="0">
                <a:solidFill>
                  <a:srgbClr val="313131"/>
                </a:solidFill>
              </a:rPr>
              <a:t>Homomorphic encryption</a:t>
            </a:r>
          </a:p>
          <a:p>
            <a:pPr marL="342900" indent="-342900">
              <a:buFont typeface="Wingdings" panose="05000000000000000000" pitchFamily="2" charset="2"/>
              <a:buChar char="q"/>
            </a:pPr>
            <a:r>
              <a:rPr lang="en-US" sz="2000" dirty="0" smtClean="0">
                <a:solidFill>
                  <a:srgbClr val="313131"/>
                </a:solidFill>
              </a:rPr>
              <a:t>Distributed Hashtables</a:t>
            </a:r>
          </a:p>
          <a:p>
            <a:pPr marL="342900" indent="-342900">
              <a:buFont typeface="Arial" panose="020B0604020202020204" pitchFamily="34" charset="0"/>
              <a:buChar char="•"/>
            </a:pPr>
            <a:endParaRPr lang="en-US" sz="2000" dirty="0">
              <a:solidFill>
                <a:srgbClr val="313131"/>
              </a:solidFill>
            </a:endParaRPr>
          </a:p>
          <a:p>
            <a:pPr marL="342900" indent="-342900">
              <a:buFont typeface="Arial" panose="020B0604020202020204" pitchFamily="34" charset="0"/>
              <a:buChar char="•"/>
            </a:pPr>
            <a:endParaRPr lang="en-US" sz="2000" dirty="0" smtClean="0">
              <a:solidFill>
                <a:srgbClr val="313131"/>
              </a:solidFill>
            </a:endParaRPr>
          </a:p>
        </p:txBody>
      </p:sp>
      <p:pic>
        <p:nvPicPr>
          <p:cNvPr id="8" name="Picture 7"/>
          <p:cNvPicPr>
            <a:picLocks noChangeAspect="1"/>
          </p:cNvPicPr>
          <p:nvPr/>
        </p:nvPicPr>
        <p:blipFill rotWithShape="1">
          <a:blip r:embed="rId3"/>
          <a:srcRect r="76200"/>
          <a:stretch/>
        </p:blipFill>
        <p:spPr>
          <a:xfrm>
            <a:off x="11043391" y="1"/>
            <a:ext cx="1148609" cy="6857999"/>
          </a:xfrm>
          <a:prstGeom prst="rect">
            <a:avLst/>
          </a:prstGeom>
        </p:spPr>
      </p:pic>
      <p:sp>
        <p:nvSpPr>
          <p:cNvPr id="10" name="TextBox 9"/>
          <p:cNvSpPr txBox="1"/>
          <p:nvPr/>
        </p:nvSpPr>
        <p:spPr>
          <a:xfrm>
            <a:off x="4595089" y="5232018"/>
            <a:ext cx="6448302" cy="1231106"/>
          </a:xfrm>
          <a:prstGeom prst="rect">
            <a:avLst/>
          </a:prstGeom>
          <a:noFill/>
        </p:spPr>
        <p:txBody>
          <a:bodyPr wrap="square" lIns="0" tIns="0" rIns="0" bIns="0" rtlCol="0">
            <a:spAutoFit/>
          </a:bodyPr>
          <a:lstStyle/>
          <a:p>
            <a:pPr algn="just"/>
            <a:r>
              <a:rPr lang="en-US" sz="1600" dirty="0"/>
              <a:t>“If we possess </a:t>
            </a:r>
            <a:r>
              <a:rPr lang="en-US" sz="1600" b="1" dirty="0"/>
              <a:t>all </a:t>
            </a:r>
            <a:r>
              <a:rPr lang="en-US" sz="1600" b="1" dirty="0" smtClean="0"/>
              <a:t>the </a:t>
            </a:r>
            <a:r>
              <a:rPr lang="en-US" sz="1600" b="1" dirty="0"/>
              <a:t>relevant information</a:t>
            </a:r>
            <a:r>
              <a:rPr lang="en-US" sz="1600" dirty="0"/>
              <a:t>, </a:t>
            </a:r>
            <a:r>
              <a:rPr lang="en-US" sz="1600" dirty="0" smtClean="0"/>
              <a:t>if we </a:t>
            </a:r>
            <a:r>
              <a:rPr lang="en-US" sz="1600" dirty="0"/>
              <a:t>can </a:t>
            </a:r>
            <a:r>
              <a:rPr lang="en-US" sz="1600" dirty="0" smtClean="0"/>
              <a:t>start </a:t>
            </a:r>
            <a:r>
              <a:rPr lang="en-US" sz="1600" dirty="0"/>
              <a:t>out from a given system </a:t>
            </a:r>
            <a:r>
              <a:rPr lang="en-US" sz="1600" dirty="0" smtClean="0"/>
              <a:t>of preferences</a:t>
            </a:r>
            <a:r>
              <a:rPr lang="en-US" sz="1600" dirty="0"/>
              <a:t>, and if we command </a:t>
            </a:r>
            <a:r>
              <a:rPr lang="en-US" sz="1600" b="1" dirty="0" smtClean="0"/>
              <a:t>complete</a:t>
            </a:r>
            <a:r>
              <a:rPr lang="en-US" sz="1600" dirty="0" smtClean="0"/>
              <a:t> </a:t>
            </a:r>
            <a:r>
              <a:rPr lang="en-US" sz="1600" b="1" dirty="0" smtClean="0"/>
              <a:t>knowledge </a:t>
            </a:r>
            <a:r>
              <a:rPr lang="en-US" sz="1600" b="1" dirty="0"/>
              <a:t>of available means</a:t>
            </a:r>
            <a:r>
              <a:rPr lang="en-US" sz="1600" dirty="0"/>
              <a:t>, the </a:t>
            </a:r>
            <a:r>
              <a:rPr lang="en-US" sz="1600" dirty="0" smtClean="0"/>
              <a:t>problem which </a:t>
            </a:r>
            <a:r>
              <a:rPr lang="en-US" sz="1600" dirty="0"/>
              <a:t>remains is purely one of </a:t>
            </a:r>
            <a:r>
              <a:rPr lang="en-US" sz="1600" b="1" dirty="0">
                <a:solidFill>
                  <a:srgbClr val="FF0000"/>
                </a:solidFill>
              </a:rPr>
              <a:t>logic</a:t>
            </a:r>
            <a:r>
              <a:rPr lang="en-US" sz="1600" dirty="0" smtClean="0"/>
              <a:t>.”</a:t>
            </a:r>
          </a:p>
          <a:p>
            <a:pPr algn="r"/>
            <a:r>
              <a:rPr lang="en-US" sz="1600" dirty="0" smtClean="0"/>
              <a:t>- </a:t>
            </a:r>
            <a:r>
              <a:rPr lang="en-US" sz="1600" dirty="0"/>
              <a:t>Hayek (1945)</a:t>
            </a:r>
            <a:endParaRPr lang="en-US" sz="1600" dirty="0" smtClean="0">
              <a:solidFill>
                <a:srgbClr val="313131"/>
              </a:solidFill>
            </a:endParaRPr>
          </a:p>
        </p:txBody>
      </p:sp>
    </p:spTree>
    <p:extLst>
      <p:ext uri="{BB962C8B-B14F-4D97-AF65-F5344CB8AC3E}">
        <p14:creationId xmlns:p14="http://schemas.microsoft.com/office/powerpoint/2010/main" val="338769041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1&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QUDTqExVQJGwc2uKxN5zg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QUDTqExVQJGwc2uKxN5zg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AVAAs7NQxCUjGtnbtUFy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PIx4seU_TX2I2CZ_5bD_3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QNdvKm.Sk.0Mnx0CgLLv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SQNdvKm.Sk.0Mnx0CgLL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QNdvKm.Sk.0Mnx0CgLLv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QNdvKm.Sk.0Mnx0CgLLv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QNdvKm.Sk.0Mnx0CgLL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2.xml><?xml version="1.0" encoding="utf-8"?>
<a:theme xmlns:a="http://schemas.openxmlformats.org/drawingml/2006/main" name="7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3.xml><?xml version="1.0" encoding="utf-8"?>
<a:theme xmlns:a="http://schemas.openxmlformats.org/drawingml/2006/main" name="5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4.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5.xml><?xml version="1.0" encoding="utf-8"?>
<a:theme xmlns:a="http://schemas.openxmlformats.org/drawingml/2006/main" name="8_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 16_9_Onscreen.potx" id="{82E929E5-07E3-4FFC-922B-1DC2D1592D72}" vid="{34A8941C-3B27-4420-B6D1-6520D4ABD31E}"/>
    </a:ext>
  </a:extLst>
</a:theme>
</file>

<file path=ppt/theme/theme6.xml><?xml version="1.0" encoding="utf-8"?>
<a:theme xmlns:a="http://schemas.openxmlformats.org/drawingml/2006/main" name="Deloitte_UK_Onscreen">
  <a:themeElements>
    <a:clrScheme name="Dubai 2">
      <a:dk1>
        <a:srgbClr val="000000"/>
      </a:dk1>
      <a:lt1>
        <a:srgbClr val="FFFFFF"/>
      </a:lt1>
      <a:dk2>
        <a:srgbClr val="0090D7"/>
      </a:dk2>
      <a:lt2>
        <a:srgbClr val="E7E6E6"/>
      </a:lt2>
      <a:accent1>
        <a:srgbClr val="0090D7"/>
      </a:accent1>
      <a:accent2>
        <a:srgbClr val="C6579A"/>
      </a:accent2>
      <a:accent3>
        <a:srgbClr val="DC582A"/>
      </a:accent3>
      <a:accent4>
        <a:srgbClr val="A6192E"/>
      </a:accent4>
      <a:accent5>
        <a:srgbClr val="954F72"/>
      </a:accent5>
      <a:accent6>
        <a:srgbClr val="115E67"/>
      </a:accent6>
      <a:hlink>
        <a:srgbClr val="0090D7"/>
      </a:hlink>
      <a:folHlink>
        <a:srgbClr val="DC582A"/>
      </a:folHlink>
    </a:clrScheme>
    <a:fontScheme name="Dubai">
      <a:majorFont>
        <a:latin typeface="DIN Pro Medium"/>
        <a:ea typeface=""/>
        <a:cs typeface=""/>
      </a:majorFont>
      <a:minorFont>
        <a:latin typeface="DIN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90D7"/>
        </a:solidFill>
        <a:ln w="19050" algn="ctr">
          <a:solidFill>
            <a:schemeClr val="tx2"/>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4000" indent="-234000">
          <a:spcBef>
            <a:spcPts val="0"/>
          </a:spcBef>
          <a:spcAft>
            <a:spcPts val="1333"/>
          </a:spcAft>
          <a:buSzPct val="100000"/>
          <a:buFont typeface="Arial"/>
          <a:buChar char="•"/>
          <a:defRPr sz="1200" noProof="0" dirty="0" err="1">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 widescreen (16-9).potx" id="{D15CC715-B911-44C1-9E94-DDBA3AD356C4}" vid="{6A3836AB-5DCF-4D2F-8285-FE1EF7A83340}"/>
    </a:ext>
  </a:extLst>
</a:theme>
</file>

<file path=ppt/theme/theme7.xml><?xml version="1.0" encoding="utf-8"?>
<a:theme xmlns:a="http://schemas.openxmlformats.org/drawingml/2006/main" name="1_Deloitte_UK_Onscreen">
  <a:themeElements>
    <a:clrScheme name="Dubai 2">
      <a:dk1>
        <a:srgbClr val="000000"/>
      </a:dk1>
      <a:lt1>
        <a:srgbClr val="FFFFFF"/>
      </a:lt1>
      <a:dk2>
        <a:srgbClr val="0090D7"/>
      </a:dk2>
      <a:lt2>
        <a:srgbClr val="E7E6E6"/>
      </a:lt2>
      <a:accent1>
        <a:srgbClr val="0090D7"/>
      </a:accent1>
      <a:accent2>
        <a:srgbClr val="C6579A"/>
      </a:accent2>
      <a:accent3>
        <a:srgbClr val="DC582A"/>
      </a:accent3>
      <a:accent4>
        <a:srgbClr val="A6192E"/>
      </a:accent4>
      <a:accent5>
        <a:srgbClr val="954F72"/>
      </a:accent5>
      <a:accent6>
        <a:srgbClr val="115E67"/>
      </a:accent6>
      <a:hlink>
        <a:srgbClr val="0090D7"/>
      </a:hlink>
      <a:folHlink>
        <a:srgbClr val="DC582A"/>
      </a:folHlink>
    </a:clrScheme>
    <a:fontScheme name="Dubai">
      <a:majorFont>
        <a:latin typeface="DIN Pro Medium"/>
        <a:ea typeface=""/>
        <a:cs typeface=""/>
      </a:majorFont>
      <a:minorFont>
        <a:latin typeface="DIN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0090D7"/>
        </a:solidFill>
        <a:ln w="19050" algn="ctr">
          <a:solidFill>
            <a:schemeClr val="tx2"/>
          </a:solidFill>
          <a:miter lim="800000"/>
          <a:headEnd/>
          <a:tailEnd/>
        </a:ln>
      </a:spPr>
      <a:bodyPr wrap="square" lIns="88900" tIns="88900" rIns="88900" bIns="88900" rtlCol="0" anchor="ctr"/>
      <a:lstStyle>
        <a:defPPr algn="ctr">
          <a:lnSpc>
            <a:spcPct val="106000"/>
          </a:lnSpc>
          <a:buFont typeface="Wingdings 2" pitchFamily="18" charset="2"/>
          <a:buNone/>
          <a:defRPr sz="1600" b="1" noProof="0" dirty="0" err="1">
            <a:solidFill>
              <a:schemeClr val="bg1"/>
            </a:solidFill>
          </a:defRPr>
        </a:defPPr>
      </a:lstStyle>
    </a:spDef>
    <a:lnDef>
      <a:spPr>
        <a:ln>
          <a:solidFill>
            <a:srgbClr val="44546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4000" indent="-234000">
          <a:spcBef>
            <a:spcPts val="0"/>
          </a:spcBef>
          <a:spcAft>
            <a:spcPts val="1333"/>
          </a:spcAft>
          <a:buSzPct val="100000"/>
          <a:buFont typeface="Arial"/>
          <a:buChar char="•"/>
          <a:defRPr sz="1200" noProof="0" dirty="0" err="1">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 widescreen (16-9).potx" id="{D15CC715-B911-44C1-9E94-DDBA3AD356C4}" vid="{6A3836AB-5DCF-4D2F-8285-FE1EF7A8334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54793</TotalTime>
  <Words>1789</Words>
  <Application>Microsoft Office PowerPoint</Application>
  <PresentationFormat>Widescreen</PresentationFormat>
  <Paragraphs>390</Paragraphs>
  <Slides>23</Slides>
  <Notes>20</Notes>
  <HiddenSlides>0</HiddenSlides>
  <MMClips>0</MMClips>
  <ScaleCrop>false</ScaleCrop>
  <HeadingPairs>
    <vt:vector size="8" baseType="variant">
      <vt:variant>
        <vt:lpstr>Fonts Used</vt:lpstr>
      </vt:variant>
      <vt:variant>
        <vt:i4>15</vt:i4>
      </vt: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46" baseType="lpstr">
      <vt:lpstr>MS PGothic</vt:lpstr>
      <vt:lpstr>SimSun</vt:lpstr>
      <vt:lpstr>Arial</vt:lpstr>
      <vt:lpstr>Cambria Math</vt:lpstr>
      <vt:lpstr>DIN Pro Light</vt:lpstr>
      <vt:lpstr>DIN Pro Medium</vt:lpstr>
      <vt:lpstr>Frutiger Next Pro Bold</vt:lpstr>
      <vt:lpstr>helveticaB</vt:lpstr>
      <vt:lpstr>Open Sans</vt:lpstr>
      <vt:lpstr>Open Sans Extrabold</vt:lpstr>
      <vt:lpstr>Open Sans Light</vt:lpstr>
      <vt:lpstr>Verdana</vt:lpstr>
      <vt:lpstr>Wingdings</vt:lpstr>
      <vt:lpstr>Wingdings 2</vt:lpstr>
      <vt:lpstr>Wingdings 3</vt:lpstr>
      <vt:lpstr>2_Deloitte_US_Onscreen</vt:lpstr>
      <vt:lpstr>7_Deloitte_US_Onscreen</vt:lpstr>
      <vt:lpstr>5_Deloitte_US_Onscreen</vt:lpstr>
      <vt:lpstr>Deloitte_US_Onscreen</vt:lpstr>
      <vt:lpstr>8_Deloitte_US_Onscreen</vt:lpstr>
      <vt:lpstr>Deloitte_UK_Onscreen</vt:lpstr>
      <vt:lpstr>1_Deloitte_UK_Onscreen</vt:lpstr>
      <vt:lpstr>think-cell Slide</vt:lpstr>
      <vt:lpstr>PowerPoint Presentation</vt:lpstr>
      <vt:lpstr>Rhizome</vt:lpstr>
      <vt:lpstr>A new organizational structure</vt:lpstr>
      <vt:lpstr>Blockchain: fat protocol</vt:lpstr>
      <vt:lpstr>What alternatives are there to the Bitcoin blockchain</vt:lpstr>
      <vt:lpstr>Challenges</vt:lpstr>
      <vt:lpstr>Costs and effort for technical integration</vt:lpstr>
      <vt:lpstr>Challenges</vt:lpstr>
      <vt:lpstr>Challenges</vt:lpstr>
      <vt:lpstr>Blockchain consensus mechanisms</vt:lpstr>
      <vt:lpstr>High level blockchain public decentralized architecture</vt:lpstr>
      <vt:lpstr>High level blockchain public semi-decentralized architecture</vt:lpstr>
      <vt:lpstr>High level blockchain permissioned distributed architecture</vt:lpstr>
      <vt:lpstr>Evolution of consensus algorithms: alternatives to PoW</vt:lpstr>
      <vt:lpstr>Blockchain solution: technology stack</vt:lpstr>
      <vt:lpstr>Evolution of privacy: decentralized computation platform with guaranteed privacy</vt:lpstr>
      <vt:lpstr>PowerPoint Presentation</vt:lpstr>
      <vt:lpstr>Perceived disruption of blockchain technology – by industry </vt:lpstr>
      <vt:lpstr>What application areas?</vt:lpstr>
      <vt:lpstr>Evolution of blockchain</vt:lpstr>
      <vt:lpstr>Evolution of blockchain</vt:lpstr>
      <vt:lpstr>TPS</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Deloitte Brochure and Catalogue</dc:title>
  <dc:creator>Geetika (AE - Abu Dhabi)</dc:creator>
  <cp:lastModifiedBy>Hashmi, Ali (AE - Dubai)</cp:lastModifiedBy>
  <cp:revision>2271</cp:revision>
  <cp:lastPrinted>2017-03-02T19:16:24Z</cp:lastPrinted>
  <dcterms:created xsi:type="dcterms:W3CDTF">2017-02-08T05:58:01Z</dcterms:created>
  <dcterms:modified xsi:type="dcterms:W3CDTF">2019-01-14T18:52:19Z</dcterms:modified>
</cp:coreProperties>
</file>